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6"/>
  </p:sldMasterIdLst>
  <p:notesMasterIdLst>
    <p:notesMasterId r:id="rId29"/>
  </p:notesMasterIdLst>
  <p:sldIdLst>
    <p:sldId id="256" r:id="rId7"/>
    <p:sldId id="266" r:id="rId8"/>
    <p:sldId id="284" r:id="rId9"/>
    <p:sldId id="257" r:id="rId10"/>
    <p:sldId id="265" r:id="rId11"/>
    <p:sldId id="271" r:id="rId12"/>
    <p:sldId id="258" r:id="rId13"/>
    <p:sldId id="272" r:id="rId14"/>
    <p:sldId id="274" r:id="rId15"/>
    <p:sldId id="273" r:id="rId16"/>
    <p:sldId id="276" r:id="rId17"/>
    <p:sldId id="275" r:id="rId18"/>
    <p:sldId id="282" r:id="rId19"/>
    <p:sldId id="283" r:id="rId20"/>
    <p:sldId id="285" r:id="rId21"/>
    <p:sldId id="280" r:id="rId22"/>
    <p:sldId id="281" r:id="rId23"/>
    <p:sldId id="277" r:id="rId24"/>
    <p:sldId id="269" r:id="rId25"/>
    <p:sldId id="268" r:id="rId26"/>
    <p:sldId id="262" r:id="rId27"/>
    <p:sldId id="263" r:id="rId2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D3C7"/>
    <a:srgbClr val="B3DE69"/>
    <a:srgbClr val="FB8072"/>
    <a:srgbClr val="FFED6F"/>
    <a:srgbClr val="FCCDE5"/>
    <a:srgbClr val="FDB462"/>
    <a:srgbClr val="000000"/>
    <a:srgbClr val="80B1D3"/>
    <a:srgbClr val="D9D9D9"/>
    <a:srgbClr val="338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BE0578-CD76-4495-B94B-7EAE4E08EEE8}" v="58" dt="2023-11-01T14:21:22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09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04430-EB95-4461-BE68-2466FDCE3B9D}" type="datetimeFigureOut">
              <a:rPr lang="en-CA" smtClean="0"/>
              <a:t>2023-11-01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FE74B-307F-4064-955D-4424C3D9D71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4379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2835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0463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2532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646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9539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5387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4988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054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2953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292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0033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9574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9459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2309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0884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978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0154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242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1649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0802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9981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FE74B-307F-4064-955D-4424C3D9D715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0030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A24A008-7390-1349-A3E3-A60110D00D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ECDAC-0030-4D13-9085-66E8E0337C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9624" y="841772"/>
            <a:ext cx="7651376" cy="2125546"/>
          </a:xfrm>
        </p:spPr>
        <p:txBody>
          <a:bodyPr lIns="0" bIns="36000" anchor="b" anchorCtr="0">
            <a:normAutofit/>
          </a:bodyPr>
          <a:lstStyle>
            <a:lvl1pPr algn="l">
              <a:defRPr sz="3300" b="1" i="0" baseline="0">
                <a:solidFill>
                  <a:srgbClr val="FFFFFF"/>
                </a:solidFill>
              </a:defRPr>
            </a:lvl1pPr>
          </a:lstStyle>
          <a:p>
            <a:r>
              <a:rPr lang="en-CA"/>
              <a:t>Click to edit </a:t>
            </a:r>
            <a:br>
              <a:rPr lang="en-CA"/>
            </a:br>
            <a:r>
              <a:rPr lang="en-CA"/>
              <a:t>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49C71-D897-4334-A7DD-4D18EE0BD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624" y="3092824"/>
            <a:ext cx="7651376" cy="850526"/>
          </a:xfrm>
        </p:spPr>
        <p:txBody>
          <a:bodyPr lIns="0" anchor="t" anchorCtr="0"/>
          <a:lstStyle>
            <a:lvl1pPr marL="0" indent="0" algn="l">
              <a:buNone/>
              <a:defRPr sz="1800" baseline="0">
                <a:solidFill>
                  <a:srgbClr val="FFFF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42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5157-3604-425F-9674-048EEF85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C1E94-6729-4549-BEED-F52CC5625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/>
              <a:t>Drag picture to placeholder or click icon to add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2F458-BC9E-4935-9D43-C46D152D8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73816-E5A8-4917-A143-469720B1D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9CE4C-670D-4738-BD9F-20672E0F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4165B-02AC-40FC-BDD4-A743236F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7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35AA-902F-4E34-BF49-8470AE7F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D0FEF-D4D8-4238-880C-3E6F66DFB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A517A-695E-4E1F-A9D0-76A70867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1AF5B-62ED-4425-8C59-67DFAC90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EAEBD-2A68-45F4-9E24-C88A27AE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14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B112F-6BCE-4EAD-86B3-43527729E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2E890-3459-4324-8A45-40AD63CC0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61DDA-3DC9-436E-A71E-1A14CD7A4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1F420-FB42-4899-81A9-326390ED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BF3DC-2784-4969-8C03-7A5DA983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3B75-EB53-2344-A9CD-08F2B6A4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B735E-6C13-3145-B560-C68FC78B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EF308-AF68-2747-A912-2B5F6701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52FB1-6B4B-7A41-AE47-507EC64A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6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0EE7-A634-44FE-AB7A-AF668068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F73B8-7129-4E85-BF7E-8CD36F669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D2B1C-A0DA-4EAD-BCB6-575DFD0B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87A64-93E4-42E6-964A-7C3D9E668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3390D-A8EB-43BC-9A12-1F983F14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5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9C72-1AE7-4795-88A3-F3F7B4B0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01973"/>
            <a:ext cx="7886700" cy="213955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7866B-844D-4B01-83D0-6B292FB85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61196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36F69-B1BE-4326-8895-84B95764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30AB4-D7AD-46FE-A2DF-E0539ECD8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71B46-45FE-48CB-9031-9958B82F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7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A9AF-8458-4996-8550-BC4FD3F8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DD647-5118-4A59-89F2-94227EC16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1469B-AB3D-4AB2-9426-0F878DC5F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6ADA5-7E53-4F71-A853-3F142F21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3D053-18AF-4530-A04E-B6308B6B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D9E94-6491-4B92-B3F2-3BADED6D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3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AD9A-E18F-44E1-A14F-F618462F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DC8A9-0720-4F35-A0F5-5303A29F5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35896-C846-4114-9D64-1224C491E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B6DCD6-4ED9-4263-9CDD-BE09709D4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8DB5D-3631-4459-B6B9-78AB009B8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9F7D31-3EA6-427B-A093-47C23EE7E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BEF40C-8025-4E8A-85D5-D2A23330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549A5-15A3-43F0-9106-807E6A0C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58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2A2E-FE40-4D30-B60A-A881F268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85485-8192-46A7-A55A-B3237A97F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29ECB-70A9-416D-8959-418B7F05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3291F-D585-4FA0-98AB-94B0A3C9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7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A03B5-882C-4EBA-A4A8-CFBBEEC81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DAB20-8F1D-4CFE-8693-E568D087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AAF0E-96F2-410D-8F16-7F42C5E4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7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ABDA-2813-4384-B03C-FCE1F0F9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2A436-E587-4F53-B603-53E168CFD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FE49D-7E57-4E33-94A3-5C6B94BE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CD872-BD78-469A-BF66-564ADE49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FF30-D88A-4C26-A396-735F208F657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A9807-A961-4DBC-ABBD-FBEF35A8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B955D-6FE0-46CD-912F-0780F2E0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5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93304FFB-C43C-E74D-B84B-8A03CA95D66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2943F0-ADB5-407C-806C-FB1F7176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3106"/>
            <a:ext cx="7886700" cy="874909"/>
          </a:xfrm>
          <a:prstGeom prst="rect">
            <a:avLst/>
          </a:prstGeom>
        </p:spPr>
        <p:txBody>
          <a:bodyPr vert="horz" lIns="68580" tIns="34290" rIns="68580" bIns="34290" rtlCol="0" anchor="t" anchorCtr="0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A85EF-0529-4B2A-A6E4-73B1DD265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E3328-1B1A-4A3A-B5A6-7CEC50813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67761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5FF30-D88A-4C26-A396-735F208F657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251C6-BEB7-4A7E-AD7A-8AD271239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67761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B834E-445A-4E00-B99E-3C1935CE4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677613"/>
            <a:ext cx="1375724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B532D-B39E-4572-ADA7-3F4AA1BEA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5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i="0" kern="1200" baseline="0">
          <a:solidFill>
            <a:srgbClr val="33862B"/>
          </a:solidFill>
          <a:latin typeface="Verdana"/>
          <a:ea typeface="+mj-ea"/>
          <a:cs typeface="Verdana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Verdana"/>
          <a:ea typeface="+mn-ea"/>
          <a:cs typeface="Verdan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28198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nfis.org/mapserver/nfis-change_eng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canada.ca/data/en/dataset/9d96e8c9-22fe-4ad2-b5e8-94a6991b744b" TargetMode="External"/><Relationship Id="rId5" Type="http://schemas.openxmlformats.org/officeDocument/2006/relationships/hyperlink" Target="https://open.canada.ca/data/en/dataset/80aa8ec6-4947-48de-bc9c-7d09d48b4cad" TargetMode="External"/><Relationship Id="rId4" Type="http://schemas.openxmlformats.org/officeDocument/2006/relationships/hyperlink" Target="https://open.canada.ca/data/en/dataset/fa84a70f-03ad-4946-b0f8-a3b481dd524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orealisdata.ca/dataset.xhtml?persistentId=doi:10.5683/SP2/EVKAV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ink.springer.com/article/10.1007/s10584-021-03094-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article/10.1007/s10980-021-01193-y" TargetMode="External"/><Relationship Id="rId13" Type="http://schemas.openxmlformats.org/officeDocument/2006/relationships/hyperlink" Target="https://www.sciencedirect.com/science/article/pii/S0006320715002529#bb0155" TargetMode="External"/><Relationship Id="rId3" Type="http://schemas.openxmlformats.org/officeDocument/2006/relationships/hyperlink" Target="https://link.springer.com/article/10.1007/s100219900002" TargetMode="External"/><Relationship Id="rId7" Type="http://schemas.openxmlformats.org/officeDocument/2006/relationships/hyperlink" Target="https://esajournals.onlinelibrary.wiley.com/doi/abs/10.1890/13-2113.1?casa_token=a5GUcC01mnsAAAAA:dsV4tSiXnHfhPwnCutvAEmA-FGFrxO40JND730ft-nI6Oq_Eqe6GlarmzasTqznSmhyP1B2BW-0UNNg5" TargetMode="External"/><Relationship Id="rId12" Type="http://schemas.openxmlformats.org/officeDocument/2006/relationships/hyperlink" Target="https://www.sciencedirect.com/science/article/pii/S1470160X15002411" TargetMode="External"/><Relationship Id="rId17" Type="http://schemas.openxmlformats.org/officeDocument/2006/relationships/hyperlink" Target="https://www.sciencedirect.com/science/article/pii/S0006320723003877" TargetMode="External"/><Relationship Id="rId2" Type="http://schemas.openxmlformats.org/officeDocument/2006/relationships/notesSlide" Target="../notesSlides/notesSlide19.xml"/><Relationship Id="rId16" Type="http://schemas.openxmlformats.org/officeDocument/2006/relationships/hyperlink" Target="https://www.thesciencewriter.org/resilience-stories/ecological-resilience-and-resistanc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ajournals.onlinelibrary.wiley.com/doi/full/10.1002/eap.1527" TargetMode="External"/><Relationship Id="rId11" Type="http://schemas.openxmlformats.org/officeDocument/2006/relationships/hyperlink" Target="https://www.cell.com/trends/ecology-evolution/fulltext/S0169-5347(15)00321-3" TargetMode="External"/><Relationship Id="rId5" Type="http://schemas.openxmlformats.org/officeDocument/2006/relationships/hyperlink" Target="https://www.frontiersin.org/articles/10.3389/fevo.2019.00440/full" TargetMode="External"/><Relationship Id="rId15" Type="http://schemas.openxmlformats.org/officeDocument/2006/relationships/hyperlink" Target="https://esajournals.onlinelibrary.wiley.com/doi/full/10.1890/1540-9295%282006%29004%5B0080%3ABEFART%5D2.0.CO%3B2?casa_token=iSM4aLrMYhcAAAAA%3A7vbR7SrZmxu_f3k5FDiNeRWU9icdsIW24OMs6uA9QyAp6uCxU-JiKypg2ox7W9UpNIh2NCDROQtxkV4l" TargetMode="External"/><Relationship Id="rId10" Type="http://schemas.openxmlformats.org/officeDocument/2006/relationships/hyperlink" Target="https://besjournals.onlinelibrary.wiley.com/doi/full/10.1111/1365-2664.12634" TargetMode="External"/><Relationship Id="rId4" Type="http://schemas.openxmlformats.org/officeDocument/2006/relationships/hyperlink" Target="https://www.annualreviews.org/doi/abs/10.1146/annurev.es.04.110173.000245" TargetMode="External"/><Relationship Id="rId9" Type="http://schemas.openxmlformats.org/officeDocument/2006/relationships/hyperlink" Target="https://www.mdpi.com/2071-1050/13/5/2629" TargetMode="External"/><Relationship Id="rId14" Type="http://schemas.openxmlformats.org/officeDocument/2006/relationships/hyperlink" Target="https://www.pnas.org/doi/10.1073/pnas.220443411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.carleton.ca/landscape-resilience-builder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tncc.sharepoint.com/sites/GovernanceCollaboration/Strategic%20Plans/Forms/AllItems.aspx?id=%2Fsites%2FGovernanceCollaboration%2FStrategic%20Plans%2FNCC%20Strategic%20Plan%202022%2D2030%20English%2Epdf&amp;parent=%2Fsites%2FGovernanceCollaboration%2FStrategic%20Pla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arxansolutions.org/the-care-principles/#:~:text=Connectivity%2C%20Adequacy%2C%20Representation%2C%20and,biodiversity%20in%20the%20long%20term.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ada.ca/en/environment-climate-change/services/national-wildlife-areas/protected-conserved-areas-databas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ioscience/article/54/12/1092/329532?login=true" TargetMode="External"/><Relationship Id="rId7" Type="http://schemas.openxmlformats.org/officeDocument/2006/relationships/hyperlink" Target="https://open.canada.ca/data/en/dataset/47caa405-be2b-4e9e-8f53-c478ade2ca7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birdscanada.org/conserve-birds/iba-kba" TargetMode="External"/><Relationship Id="rId5" Type="http://schemas.openxmlformats.org/officeDocument/2006/relationships/hyperlink" Target="https://kbacanada.org/" TargetMode="External"/><Relationship Id="rId4" Type="http://schemas.openxmlformats.org/officeDocument/2006/relationships/hyperlink" Target="https://open.canada.ca/data/en/dataset/d00f8e8c-40c4-435a-b790-980339ce312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daptwest.databasin.org/pages/climatic-macrorefugia-for-trees-and-songbird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daptwest.databasin.org/pages/climate-connectivity-north-americ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42E7-12C8-A446-8A2D-2425C80F2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624" y="1333656"/>
            <a:ext cx="7651376" cy="2125546"/>
          </a:xfrm>
        </p:spPr>
        <p:txBody>
          <a:bodyPr>
            <a:normAutofit/>
          </a:bodyPr>
          <a:lstStyle/>
          <a:p>
            <a:r>
              <a:rPr lang="en-US" dirty="0"/>
              <a:t>LANDSCAPE RESILIENCE;</a:t>
            </a:r>
            <a:br>
              <a:rPr lang="en-US" dirty="0"/>
            </a:br>
            <a:r>
              <a:rPr lang="en-US" sz="1800" dirty="0"/>
              <a:t>CONCEPTS, SCORE &amp; BASE LAYER OVERVIEW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A1F6A-2D51-4640-B742-007DD9D51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624" y="3092824"/>
            <a:ext cx="7651376" cy="191649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Dan Wismer</a:t>
            </a:r>
          </a:p>
          <a:p>
            <a:r>
              <a:rPr lang="en-US" sz="1200" dirty="0"/>
              <a:t>Conservation Data Specialist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800" dirty="0"/>
              <a:t>Last major edit: Oct 23</a:t>
            </a:r>
            <a:r>
              <a:rPr lang="en-US" sz="800" baseline="30000" dirty="0"/>
              <a:t>rd</a:t>
            </a:r>
            <a:r>
              <a:rPr lang="en-US" sz="800" dirty="0"/>
              <a:t>,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77EAF-257F-7560-8C29-1A3DD607E3A7}"/>
              </a:ext>
            </a:extLst>
          </p:cNvPr>
          <p:cNvSpPr txBox="1"/>
          <p:nvPr/>
        </p:nvSpPr>
        <p:spPr>
          <a:xfrm>
            <a:off x="82697" y="820551"/>
            <a:ext cx="6205545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500" dirty="0">
                <a:solidFill>
                  <a:schemeClr val="bg1">
                    <a:lumMod val="75000"/>
                    <a:alpha val="28000"/>
                  </a:schemeClr>
                </a:solidFill>
              </a:rPr>
              <a:t>DRAFT</a:t>
            </a:r>
            <a:endParaRPr lang="en-CA" sz="17500" dirty="0">
              <a:solidFill>
                <a:schemeClr val="bg1">
                  <a:lumMod val="75000"/>
                  <a:alpha val="2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866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Landscape Resilience Inputs</a:t>
            </a:r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65A31-31C6-888F-AF71-FAD7B2A5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94" y="1115468"/>
            <a:ext cx="7443295" cy="3864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DB462"/>
                </a:highlight>
              </a:rPr>
              <a:t>Connectivity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Landscapes that are connected promote the </a:t>
            </a:r>
            <a:r>
              <a:rPr lang="en-US" sz="1400" b="1" dirty="0"/>
              <a:t>movement</a:t>
            </a:r>
            <a:r>
              <a:rPr lang="en-US" sz="1400" dirty="0"/>
              <a:t> of species among habitat patches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High connectivity values favor </a:t>
            </a:r>
            <a:r>
              <a:rPr lang="en-US" sz="1400" b="1" dirty="0"/>
              <a:t>biological flows </a:t>
            </a:r>
            <a:r>
              <a:rPr lang="en-US" sz="1400" dirty="0"/>
              <a:t>and represent movement and dispersal patterns of species.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/>
              <a:t>Variables that capture Connectivity:</a:t>
            </a:r>
          </a:p>
          <a:p>
            <a:r>
              <a:rPr lang="en-US" sz="1200" b="1" dirty="0">
                <a:highlight>
                  <a:srgbClr val="FDB462"/>
                </a:highlight>
              </a:rPr>
              <a:t>Current density </a:t>
            </a:r>
            <a:r>
              <a:rPr lang="en-US" sz="1200" dirty="0"/>
              <a:t>(</a:t>
            </a:r>
            <a:r>
              <a:rPr lang="en-US" sz="1200" dirty="0" err="1">
                <a:hlinkClick r:id="rId3"/>
              </a:rPr>
              <a:t>Pither</a:t>
            </a:r>
            <a:r>
              <a:rPr lang="en-US" sz="1200" dirty="0">
                <a:hlinkClick r:id="rId3"/>
              </a:rPr>
              <a:t> et al, 2023</a:t>
            </a:r>
            <a:r>
              <a:rPr lang="en-US" sz="12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1100" dirty="0"/>
              <a:t>Considered anthropogenic and natural features and their known effects on the movement of terrestrial non-volant fauna to predict connectivity. </a:t>
            </a:r>
            <a:endParaRPr lang="en-CA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6C7D8DE-13B1-FB63-DBC4-BD613D347951}"/>
              </a:ext>
            </a:extLst>
          </p:cNvPr>
          <p:cNvSpPr txBox="1">
            <a:spLocks/>
          </p:cNvSpPr>
          <p:nvPr/>
        </p:nvSpPr>
        <p:spPr>
          <a:xfrm>
            <a:off x="628650" y="3418038"/>
            <a:ext cx="7886700" cy="12003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724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Landscape Resilience Inputs</a:t>
            </a:r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65A31-31C6-888F-AF71-FAD7B2A5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95" y="1115468"/>
            <a:ext cx="7455906" cy="3864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ED6F"/>
                </a:highlight>
              </a:rPr>
              <a:t>Habitat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By securing a </a:t>
            </a:r>
            <a:r>
              <a:rPr lang="en-US" sz="1400" b="1" dirty="0"/>
              <a:t>diverse portfolio </a:t>
            </a:r>
            <a:r>
              <a:rPr lang="en-US" sz="1400" dirty="0"/>
              <a:t>of habitat types ensures redundancy is built into the protected area network.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Habitat types reflect NCC impact metrics.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/>
              <a:t>Variables that capture Habitat:</a:t>
            </a:r>
          </a:p>
          <a:p>
            <a:r>
              <a:rPr lang="en-US" sz="1200" b="1" dirty="0">
                <a:highlight>
                  <a:srgbClr val="FFED6F"/>
                </a:highlight>
              </a:rPr>
              <a:t>Forest landcover </a:t>
            </a:r>
            <a:r>
              <a:rPr lang="en-US" sz="1200" dirty="0"/>
              <a:t>hectares (</a:t>
            </a:r>
            <a:r>
              <a:rPr lang="en-US" sz="1200" dirty="0">
                <a:hlinkClick r:id="rId3"/>
              </a:rPr>
              <a:t>VLCE2</a:t>
            </a:r>
            <a:r>
              <a:rPr lang="en-US" sz="1200" dirty="0"/>
              <a:t> and </a:t>
            </a:r>
            <a:r>
              <a:rPr lang="en-US" sz="1200" dirty="0">
                <a:hlinkClick r:id="rId4"/>
              </a:rPr>
              <a:t>AFFC LUTS</a:t>
            </a:r>
            <a:r>
              <a:rPr lang="en-US" sz="1200" dirty="0"/>
              <a:t>)</a:t>
            </a:r>
          </a:p>
          <a:p>
            <a:r>
              <a:rPr lang="en-US" sz="1200" b="1" dirty="0">
                <a:highlight>
                  <a:srgbClr val="FFED6F"/>
                </a:highlight>
              </a:rPr>
              <a:t>Wetland</a:t>
            </a:r>
            <a:r>
              <a:rPr lang="en-US" sz="1200" dirty="0"/>
              <a:t> hectares (</a:t>
            </a:r>
            <a:r>
              <a:rPr lang="en-US" sz="1200" dirty="0" err="1">
                <a:hlinkClick r:id="rId5"/>
              </a:rPr>
              <a:t>CanVec</a:t>
            </a:r>
            <a:r>
              <a:rPr lang="en-US" sz="1200" dirty="0"/>
              <a:t>)</a:t>
            </a:r>
          </a:p>
          <a:p>
            <a:r>
              <a:rPr lang="en-US" sz="1200" b="1" dirty="0">
                <a:highlight>
                  <a:srgbClr val="FFED6F"/>
                </a:highlight>
              </a:rPr>
              <a:t>Grassland</a:t>
            </a:r>
            <a:r>
              <a:rPr lang="en-US" sz="1200" dirty="0"/>
              <a:t> hectares (</a:t>
            </a:r>
            <a:r>
              <a:rPr lang="en-US" sz="1200" dirty="0">
                <a:hlinkClick r:id="rId4"/>
              </a:rPr>
              <a:t>AAFC LU</a:t>
            </a:r>
            <a:r>
              <a:rPr lang="en-US" sz="1200" dirty="0"/>
              <a:t>)</a:t>
            </a:r>
          </a:p>
          <a:p>
            <a:r>
              <a:rPr lang="en-US" sz="1200" b="1" dirty="0">
                <a:highlight>
                  <a:srgbClr val="FFED6F"/>
                </a:highlight>
              </a:rPr>
              <a:t>Rivers</a:t>
            </a:r>
            <a:r>
              <a:rPr lang="en-US" sz="1200" dirty="0"/>
              <a:t> kilometers (</a:t>
            </a:r>
            <a:r>
              <a:rPr lang="en-US" sz="1200" dirty="0" err="1">
                <a:hlinkClick r:id="rId6"/>
              </a:rPr>
              <a:t>NRCan</a:t>
            </a:r>
            <a:r>
              <a:rPr lang="en-US" sz="1200" dirty="0"/>
              <a:t>) </a:t>
            </a:r>
          </a:p>
          <a:p>
            <a:r>
              <a:rPr lang="en-US" sz="1200" b="1" dirty="0">
                <a:highlight>
                  <a:srgbClr val="FFED6F"/>
                </a:highlight>
              </a:rPr>
              <a:t>Shoreline</a:t>
            </a:r>
            <a:r>
              <a:rPr lang="en-US" sz="1200" dirty="0"/>
              <a:t> kilometers (</a:t>
            </a:r>
            <a:r>
              <a:rPr lang="en-US" sz="1200" dirty="0" err="1">
                <a:hlinkClick r:id="rId5"/>
              </a:rPr>
              <a:t>CanVec</a:t>
            </a:r>
            <a:r>
              <a:rPr lang="en-US" sz="1200" dirty="0"/>
              <a:t>)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6C7D8DE-13B1-FB63-DBC4-BD613D347951}"/>
              </a:ext>
            </a:extLst>
          </p:cNvPr>
          <p:cNvSpPr txBox="1">
            <a:spLocks/>
          </p:cNvSpPr>
          <p:nvPr/>
        </p:nvSpPr>
        <p:spPr>
          <a:xfrm>
            <a:off x="628650" y="3418038"/>
            <a:ext cx="7886700" cy="12003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405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Landscape Resilience Inputs</a:t>
            </a:r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65A31-31C6-888F-AF71-FAD7B2A5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95" y="1115468"/>
            <a:ext cx="7500050" cy="3864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B8072"/>
                </a:highlight>
              </a:rPr>
              <a:t>Threats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Habitat pressures pose a </a:t>
            </a:r>
            <a:r>
              <a:rPr lang="en-US" sz="1400" b="1" dirty="0"/>
              <a:t>negative impact </a:t>
            </a:r>
            <a:r>
              <a:rPr lang="en-US" sz="1400" dirty="0"/>
              <a:t>on Landscape Resilience.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/>
              <a:t>Variables that capture Threats:</a:t>
            </a:r>
          </a:p>
          <a:p>
            <a:r>
              <a:rPr lang="en-US" sz="1200" b="1" dirty="0">
                <a:highlight>
                  <a:srgbClr val="FB8072"/>
                </a:highlight>
              </a:rPr>
              <a:t>Human footprint index</a:t>
            </a:r>
            <a:r>
              <a:rPr lang="en-US" sz="1200" dirty="0">
                <a:highlight>
                  <a:srgbClr val="FB8072"/>
                </a:highlight>
              </a:rPr>
              <a:t> </a:t>
            </a:r>
            <a:r>
              <a:rPr lang="en-US" sz="1200" dirty="0"/>
              <a:t>(</a:t>
            </a:r>
            <a:r>
              <a:rPr lang="en-US" sz="1200" dirty="0" err="1">
                <a:hlinkClick r:id="rId3"/>
              </a:rPr>
              <a:t>Hirish</a:t>
            </a:r>
            <a:r>
              <a:rPr lang="en-US" sz="1200" dirty="0">
                <a:hlinkClick r:id="rId3"/>
              </a:rPr>
              <a:t>-Pearson et al, 2021</a:t>
            </a:r>
            <a:r>
              <a:rPr lang="en-US" sz="1200" dirty="0"/>
              <a:t>) </a:t>
            </a:r>
          </a:p>
          <a:p>
            <a:pPr lvl="1">
              <a:lnSpc>
                <a:spcPct val="120000"/>
              </a:lnSpc>
            </a:pPr>
            <a:r>
              <a:rPr lang="en-US" sz="1100" dirty="0"/>
              <a:t>considers built environments, population density, nighttime lights, crop lands, pasture lands, forestry, railways, roads dams, reservoirs, navigable waterways, mining and oil and gas disturbances.</a:t>
            </a:r>
          </a:p>
          <a:p>
            <a:r>
              <a:rPr lang="en-US" sz="1200" b="1" dirty="0">
                <a:highlight>
                  <a:srgbClr val="FB8072"/>
                </a:highlight>
              </a:rPr>
              <a:t>Climate extremes </a:t>
            </a:r>
            <a:r>
              <a:rPr lang="en-US" sz="1200" dirty="0"/>
              <a:t>(</a:t>
            </a:r>
            <a:r>
              <a:rPr lang="en-US" sz="1200" dirty="0">
                <a:hlinkClick r:id="rId4"/>
              </a:rPr>
              <a:t>La </a:t>
            </a:r>
            <a:r>
              <a:rPr lang="en-US" sz="1200" dirty="0" err="1">
                <a:hlinkClick r:id="rId4"/>
              </a:rPr>
              <a:t>Sorte</a:t>
            </a:r>
            <a:r>
              <a:rPr lang="en-US" sz="1200" dirty="0">
                <a:hlinkClick r:id="rId4"/>
              </a:rPr>
              <a:t> et al. 2021</a:t>
            </a:r>
            <a:r>
              <a:rPr lang="en-US" sz="1200" dirty="0"/>
              <a:t>)</a:t>
            </a:r>
          </a:p>
          <a:p>
            <a:pPr lvl="1"/>
            <a:r>
              <a:rPr lang="en-US" sz="1100" dirty="0"/>
              <a:t>Useful way to capture extreme stressors on biodiversity</a:t>
            </a:r>
            <a:endParaRPr lang="en-CA" sz="1100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6C7D8DE-13B1-FB63-DBC4-BD613D347951}"/>
              </a:ext>
            </a:extLst>
          </p:cNvPr>
          <p:cNvSpPr txBox="1">
            <a:spLocks/>
          </p:cNvSpPr>
          <p:nvPr/>
        </p:nvSpPr>
        <p:spPr>
          <a:xfrm>
            <a:off x="628650" y="3418038"/>
            <a:ext cx="7886700" cy="12003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534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Landscape Resilience Equation</a:t>
            </a:r>
            <a:endParaRPr lang="en-CA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6C7D8DE-13B1-FB63-DBC4-BD613D347951}"/>
              </a:ext>
            </a:extLst>
          </p:cNvPr>
          <p:cNvSpPr txBox="1">
            <a:spLocks/>
          </p:cNvSpPr>
          <p:nvPr/>
        </p:nvSpPr>
        <p:spPr>
          <a:xfrm>
            <a:off x="628650" y="3418038"/>
            <a:ext cx="7886700" cy="12003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E0C9D5BD-2E07-99DC-4310-9ADB548EB29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7806" y="1096832"/>
            <a:ext cx="8137525" cy="3872734"/>
          </a:xfrm>
          <a:prstGeom prst="rect">
            <a:avLst/>
          </a:prstGeom>
        </p:spPr>
        <p:txBody>
          <a:bodyPr vert="horz" lIns="68580" tIns="34290" rIns="68580" bIns="3429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Landscape Resilience Score </a:t>
            </a:r>
            <a:r>
              <a:rPr lang="en-US" sz="3300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500" dirty="0">
                <a:highlight>
                  <a:srgbClr val="B3DE69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protection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+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500" dirty="0">
                <a:highlight>
                  <a:srgbClr val="8DD3C7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key biodiversity areas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+  </a:t>
            </a:r>
            <a:r>
              <a:rPr lang="en-US" sz="2500" dirty="0">
                <a:highlight>
                  <a:srgbClr val="8DD3C7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SAR critical habitat  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n-US" sz="2500" dirty="0">
                <a:highlight>
                  <a:srgbClr val="8DD3C7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SAR richness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+ </a:t>
            </a:r>
            <a:r>
              <a:rPr lang="en-US" sz="2500" dirty="0">
                <a:highlight>
                  <a:srgbClr val="8DD3C7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END richness 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500" dirty="0">
                <a:highlight>
                  <a:srgbClr val="8DD3C7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common richness 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US" sz="2500" dirty="0">
                <a:highlight>
                  <a:srgbClr val="8DD3C7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SAR goal 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US" sz="2500" dirty="0">
                <a:highlight>
                  <a:srgbClr val="8DD3C7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END goal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US" sz="2500" dirty="0">
                <a:highlight>
                  <a:srgbClr val="8DD3C7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common goal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+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500" dirty="0">
                <a:highlight>
                  <a:srgbClr val="FDB462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connectivity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+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500" dirty="0">
                <a:highlight>
                  <a:srgbClr val="FCCDE5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climate centrality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US" sz="2500" dirty="0">
                <a:highlight>
                  <a:srgbClr val="FCCDE5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climate refugia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+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500" dirty="0">
                <a:highlight>
                  <a:srgbClr val="FFED6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forest landcover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US" sz="2500" dirty="0">
                <a:highlight>
                  <a:srgbClr val="FFED6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wetland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US" sz="2500" dirty="0">
                <a:highlight>
                  <a:srgbClr val="FFED6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grassland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US" sz="2500" dirty="0">
                <a:highlight>
                  <a:srgbClr val="FFED6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rivers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US" sz="2500" dirty="0">
                <a:highlight>
                  <a:srgbClr val="FFED6F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shoreline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2500" dirty="0">
                <a:highlight>
                  <a:srgbClr val="FB8072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human footprint index </a:t>
            </a:r>
            <a:r>
              <a:rPr lang="en-US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- </a:t>
            </a:r>
            <a:r>
              <a:rPr lang="en-US" sz="2500" dirty="0">
                <a:highlight>
                  <a:srgbClr val="FB8072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climate extremes </a:t>
            </a:r>
            <a:endParaRPr lang="en-US" sz="25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900" dirty="0">
                <a:latin typeface="Verdana" panose="020B0604030504040204" pitchFamily="34" charset="0"/>
                <a:ea typeface="Verdana" panose="020B0604030504040204" pitchFamily="34" charset="0"/>
              </a:rPr>
              <a:t>CP&amp;P </a:t>
            </a:r>
            <a:r>
              <a:rPr lang="en-US" sz="2900" b="1" dirty="0">
                <a:latin typeface="Verdana" panose="020B0604030504040204" pitchFamily="34" charset="0"/>
                <a:ea typeface="Verdana" panose="020B0604030504040204" pitchFamily="34" charset="0"/>
              </a:rPr>
              <a:t>recommends </a:t>
            </a:r>
            <a:r>
              <a:rPr lang="en-US" sz="2900" dirty="0">
                <a:latin typeface="Verdana" panose="020B0604030504040204" pitchFamily="34" charset="0"/>
                <a:ea typeface="Verdana" panose="020B0604030504040204" pitchFamily="34" charset="0"/>
              </a:rPr>
              <a:t>all variables to be </a:t>
            </a:r>
            <a:r>
              <a:rPr lang="en-US" sz="2900" b="1" dirty="0">
                <a:latin typeface="Verdana" panose="020B0604030504040204" pitchFamily="34" charset="0"/>
                <a:ea typeface="Verdana" panose="020B0604030504040204" pitchFamily="34" charset="0"/>
              </a:rPr>
              <a:t>equal </a:t>
            </a:r>
            <a:r>
              <a:rPr lang="en-US" sz="2900" dirty="0">
                <a:latin typeface="Verdana" panose="020B0604030504040204" pitchFamily="34" charset="0"/>
                <a:ea typeface="Verdana" panose="020B0604030504040204" pitchFamily="34" charset="0"/>
              </a:rPr>
              <a:t>(no weights). </a:t>
            </a:r>
          </a:p>
          <a:p>
            <a:pPr marL="0" indent="0">
              <a:spcBef>
                <a:spcPts val="0"/>
              </a:spcBef>
              <a:buNone/>
            </a:pPr>
            <a:endParaRPr lang="en-US" sz="2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6198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3785"/>
            <a:ext cx="7886700" cy="874909"/>
          </a:xfrm>
        </p:spPr>
        <p:txBody>
          <a:bodyPr>
            <a:normAutofit/>
          </a:bodyPr>
          <a:lstStyle/>
          <a:p>
            <a:r>
              <a:rPr lang="en-US"/>
              <a:t>Landscape Resilience Output</a:t>
            </a:r>
            <a:endParaRPr lang="en-CA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DFCEDB6-15A8-411D-C24C-EC7BD4409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9216" y="1147372"/>
            <a:ext cx="6444218" cy="3418002"/>
          </a:xfrm>
        </p:spPr>
      </p:pic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6C7D8DE-13B1-FB63-DBC4-BD613D347951}"/>
              </a:ext>
            </a:extLst>
          </p:cNvPr>
          <p:cNvSpPr txBox="1">
            <a:spLocks/>
          </p:cNvSpPr>
          <p:nvPr/>
        </p:nvSpPr>
        <p:spPr>
          <a:xfrm>
            <a:off x="250279" y="3418038"/>
            <a:ext cx="7886700" cy="12003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D89B2-E849-1CE9-1C53-37A00DCF4610}"/>
              </a:ext>
            </a:extLst>
          </p:cNvPr>
          <p:cNvSpPr txBox="1"/>
          <p:nvPr/>
        </p:nvSpPr>
        <p:spPr>
          <a:xfrm>
            <a:off x="2238125" y="1319088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Edmonton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5F6F5-6D15-1D20-794B-EBECEF4A75F0}"/>
              </a:ext>
            </a:extLst>
          </p:cNvPr>
          <p:cNvSpPr txBox="1"/>
          <p:nvPr/>
        </p:nvSpPr>
        <p:spPr>
          <a:xfrm>
            <a:off x="1438510" y="309487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Calgary</a:t>
            </a:r>
            <a:endParaRPr lang="en-CA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000D8-5AF8-A9DB-6180-6DE7E55E2D2D}"/>
              </a:ext>
            </a:extLst>
          </p:cNvPr>
          <p:cNvSpPr txBox="1"/>
          <p:nvPr/>
        </p:nvSpPr>
        <p:spPr>
          <a:xfrm>
            <a:off x="5056634" y="3041011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Saskatoon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BB445-E9F0-11B3-D515-FEAE94297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105" y="1512212"/>
            <a:ext cx="266700" cy="504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CFF33A-F8B6-9003-D83C-4135A554605B}"/>
              </a:ext>
            </a:extLst>
          </p:cNvPr>
          <p:cNvSpPr txBox="1"/>
          <p:nvPr/>
        </p:nvSpPr>
        <p:spPr>
          <a:xfrm>
            <a:off x="7119777" y="1023100"/>
            <a:ext cx="1001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Landscape </a:t>
            </a:r>
          </a:p>
          <a:p>
            <a:r>
              <a:rPr lang="en-US" b="1" dirty="0"/>
              <a:t>Resilience</a:t>
            </a:r>
            <a:endParaRPr lang="en-CA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E131E0-0309-D60E-A589-701DE9CF961E}"/>
              </a:ext>
            </a:extLst>
          </p:cNvPr>
          <p:cNvSpPr txBox="1"/>
          <p:nvPr/>
        </p:nvSpPr>
        <p:spPr>
          <a:xfrm>
            <a:off x="7348364" y="1458512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High Score</a:t>
            </a:r>
            <a:endParaRPr lang="en-CA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744F2-6B0E-029E-EB58-8CF0C306CBA6}"/>
              </a:ext>
            </a:extLst>
          </p:cNvPr>
          <p:cNvSpPr txBox="1"/>
          <p:nvPr/>
        </p:nvSpPr>
        <p:spPr>
          <a:xfrm>
            <a:off x="7357982" y="1870191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Low Score</a:t>
            </a:r>
            <a:endParaRPr lang="en-CA" sz="800" dirty="0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6732B2F1-8D71-81C2-643D-4C6D97BB7801}"/>
              </a:ext>
            </a:extLst>
          </p:cNvPr>
          <p:cNvSpPr txBox="1">
            <a:spLocks/>
          </p:cNvSpPr>
          <p:nvPr/>
        </p:nvSpPr>
        <p:spPr>
          <a:xfrm>
            <a:off x="7147727" y="2562401"/>
            <a:ext cx="1887352" cy="311599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sz="1400"/>
              <a:t>Each pixel has a </a:t>
            </a:r>
            <a:r>
              <a:rPr lang="en-US" sz="1400" b="1"/>
              <a:t>score.</a:t>
            </a:r>
          </a:p>
          <a:p>
            <a:pPr marL="0" indent="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sz="1400"/>
              <a:t>All pixels make up the </a:t>
            </a:r>
            <a:r>
              <a:rPr lang="en-US" sz="1400" b="1"/>
              <a:t>base layer.</a:t>
            </a:r>
          </a:p>
        </p:txBody>
      </p:sp>
    </p:spTree>
    <p:extLst>
      <p:ext uri="{BB962C8B-B14F-4D97-AF65-F5344CB8AC3E}">
        <p14:creationId xmlns:p14="http://schemas.microsoft.com/office/powerpoint/2010/main" val="2522037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3785"/>
            <a:ext cx="7886700" cy="874909"/>
          </a:xfrm>
        </p:spPr>
        <p:txBody>
          <a:bodyPr>
            <a:normAutofit/>
          </a:bodyPr>
          <a:lstStyle/>
          <a:p>
            <a:r>
              <a:rPr lang="en-US" dirty="0"/>
              <a:t>Output Interpretation</a:t>
            </a:r>
            <a:endParaRPr lang="en-CA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6C7D8DE-13B1-FB63-DBC4-BD613D347951}"/>
              </a:ext>
            </a:extLst>
          </p:cNvPr>
          <p:cNvSpPr txBox="1">
            <a:spLocks/>
          </p:cNvSpPr>
          <p:nvPr/>
        </p:nvSpPr>
        <p:spPr>
          <a:xfrm>
            <a:off x="250279" y="3418038"/>
            <a:ext cx="7886700" cy="12003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D89B2-E849-1CE9-1C53-37A00DCF4610}"/>
              </a:ext>
            </a:extLst>
          </p:cNvPr>
          <p:cNvSpPr txBox="1"/>
          <p:nvPr/>
        </p:nvSpPr>
        <p:spPr>
          <a:xfrm>
            <a:off x="1535759" y="1474312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Edmonton</a:t>
            </a:r>
            <a:endParaRPr lang="en-CA" sz="8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5F6F5-6D15-1D20-794B-EBECEF4A75F0}"/>
              </a:ext>
            </a:extLst>
          </p:cNvPr>
          <p:cNvSpPr txBox="1"/>
          <p:nvPr/>
        </p:nvSpPr>
        <p:spPr>
          <a:xfrm>
            <a:off x="1226475" y="314873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Calgary</a:t>
            </a:r>
            <a:endParaRPr lang="en-CA" sz="8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000D8-5AF8-A9DB-6180-6DE7E55E2D2D}"/>
              </a:ext>
            </a:extLst>
          </p:cNvPr>
          <p:cNvSpPr txBox="1"/>
          <p:nvPr/>
        </p:nvSpPr>
        <p:spPr>
          <a:xfrm>
            <a:off x="5036755" y="3310316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Saskatoon</a:t>
            </a:r>
            <a:endParaRPr lang="en-CA" sz="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3349DD-C516-9F77-8378-4C18904B8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24" y="1184314"/>
            <a:ext cx="4146222" cy="392883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5000"/>
              </a:lnSpc>
            </a:pPr>
            <a:r>
              <a:rPr lang="en-US" sz="1500" dirty="0"/>
              <a:t>An area that has a </a:t>
            </a:r>
            <a:r>
              <a:rPr lang="en-US" sz="1500" b="1" dirty="0"/>
              <a:t>high</a:t>
            </a:r>
            <a:r>
              <a:rPr lang="en-US" sz="1500" dirty="0"/>
              <a:t> Landscape Resilience </a:t>
            </a:r>
            <a:r>
              <a:rPr lang="en-US" sz="1500" b="1" dirty="0"/>
              <a:t>Score</a:t>
            </a:r>
            <a:r>
              <a:rPr lang="en-US" sz="1500" dirty="0"/>
              <a:t> is </a:t>
            </a:r>
            <a:r>
              <a:rPr lang="en-US" sz="1500" dirty="0">
                <a:highlight>
                  <a:srgbClr val="B3DE69"/>
                </a:highlight>
              </a:rPr>
              <a:t>protected</a:t>
            </a:r>
            <a:r>
              <a:rPr lang="en-US" sz="1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with a varied combination of </a:t>
            </a:r>
            <a:r>
              <a:rPr lang="en-US" sz="1500" dirty="0">
                <a:solidFill>
                  <a:srgbClr val="000000"/>
                </a:solidFill>
                <a:highlight>
                  <a:srgbClr val="8DD3C7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biodiversity</a:t>
            </a:r>
            <a:r>
              <a:rPr lang="en-US" sz="1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500" dirty="0">
                <a:solidFill>
                  <a:srgbClr val="000000"/>
                </a:solidFill>
                <a:highlight>
                  <a:srgbClr val="FDB462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connectivity</a:t>
            </a:r>
            <a:r>
              <a:rPr lang="en-US" sz="1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highlight>
                  <a:srgbClr val="FCCDE5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climate</a:t>
            </a:r>
            <a:r>
              <a:rPr lang="en-US" sz="1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sz="1500" dirty="0">
                <a:solidFill>
                  <a:srgbClr val="000000"/>
                </a:solidFill>
                <a:highlight>
                  <a:srgbClr val="FFED6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habitat</a:t>
            </a:r>
            <a:r>
              <a:rPr lang="en-US" sz="1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with minimized </a:t>
            </a:r>
            <a:r>
              <a:rPr lang="en-US" sz="1500" dirty="0">
                <a:solidFill>
                  <a:srgbClr val="000000"/>
                </a:solidFill>
                <a:highlight>
                  <a:srgbClr val="FB8072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threats.</a:t>
            </a:r>
            <a:r>
              <a:rPr lang="en-US" sz="1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>
              <a:lnSpc>
                <a:spcPct val="125000"/>
              </a:lnSpc>
            </a:pPr>
            <a:endParaRPr lang="en-US" sz="15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5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 area with a </a:t>
            </a:r>
            <a:r>
              <a:rPr lang="en-US" sz="15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low</a:t>
            </a:r>
            <a:r>
              <a:rPr lang="en-US" sz="15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Landscape Resilience </a:t>
            </a:r>
            <a:r>
              <a:rPr lang="en-US" sz="1500" b="1" dirty="0">
                <a:solidFill>
                  <a:schemeClr val="tx1"/>
                </a:solidFill>
              </a:rPr>
              <a:t>Score </a:t>
            </a:r>
            <a:r>
              <a:rPr lang="en-US" sz="1500" dirty="0">
                <a:solidFill>
                  <a:schemeClr val="tx1"/>
                </a:solidFill>
              </a:rPr>
              <a:t>is </a:t>
            </a:r>
            <a:r>
              <a:rPr lang="en-US" sz="1500" b="1" dirty="0">
                <a:solidFill>
                  <a:schemeClr val="tx1"/>
                </a:solidFill>
              </a:rPr>
              <a:t>unprotected</a:t>
            </a:r>
            <a:r>
              <a:rPr lang="en-US" sz="1500" dirty="0">
                <a:solidFill>
                  <a:schemeClr val="tx1"/>
                </a:solidFill>
              </a:rPr>
              <a:t>, with a varied combination of low biodiversity, unconnected, poor climate resilience and limited and threatened habitat</a:t>
            </a:r>
            <a:r>
              <a:rPr lang="en-US" sz="1700" dirty="0">
                <a:solidFill>
                  <a:schemeClr val="tx1"/>
                </a:solidFill>
              </a:rPr>
              <a:t>. </a:t>
            </a:r>
            <a:r>
              <a:rPr lang="en-US" sz="1700" b="1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sz="17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1700" dirty="0">
                <a:solidFill>
                  <a:schemeClr val="tx1"/>
                </a:solidFill>
              </a:rPr>
              <a:t>Protecting intact areas with moderate Scores will improve </a:t>
            </a:r>
            <a:r>
              <a:rPr lang="en-US" sz="1700" b="1" dirty="0">
                <a:solidFill>
                  <a:schemeClr val="tx1"/>
                </a:solidFill>
              </a:rPr>
              <a:t>Landscape Resilience. </a:t>
            </a:r>
            <a:endParaRPr lang="en-CA" sz="1700" b="1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F93A13-B1DE-C684-F48E-3DFB4608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224" y="1266444"/>
            <a:ext cx="3257620" cy="3499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9F6B1A-6003-6DC2-C120-A597C4286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192" y="1710969"/>
            <a:ext cx="266700" cy="504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32709B-B00F-93EA-0C09-6718FD184DF7}"/>
              </a:ext>
            </a:extLst>
          </p:cNvPr>
          <p:cNvSpPr txBox="1"/>
          <p:nvPr/>
        </p:nvSpPr>
        <p:spPr>
          <a:xfrm>
            <a:off x="7855845" y="1209235"/>
            <a:ext cx="10011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Landscape </a:t>
            </a:r>
          </a:p>
          <a:p>
            <a:r>
              <a:rPr lang="en-US" b="1" dirty="0"/>
              <a:t>Resilience </a:t>
            </a:r>
          </a:p>
          <a:p>
            <a:endParaRPr lang="en-CA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E5BE2-42F6-8239-6CAA-BA9F4B6CD67F}"/>
              </a:ext>
            </a:extLst>
          </p:cNvPr>
          <p:cNvSpPr txBox="1"/>
          <p:nvPr/>
        </p:nvSpPr>
        <p:spPr>
          <a:xfrm>
            <a:off x="8163685" y="1696980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High Score</a:t>
            </a:r>
            <a:endParaRPr lang="en-CA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07DE38-6895-1C07-45A5-D3AA2379630F}"/>
              </a:ext>
            </a:extLst>
          </p:cNvPr>
          <p:cNvSpPr txBox="1"/>
          <p:nvPr/>
        </p:nvSpPr>
        <p:spPr>
          <a:xfrm>
            <a:off x="8163685" y="2066953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Low Score</a:t>
            </a:r>
            <a:endParaRPr lang="en-CA" sz="8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18102C-7ADF-0DD3-F4FC-7778A51FC92F}"/>
              </a:ext>
            </a:extLst>
          </p:cNvPr>
          <p:cNvCxnSpPr>
            <a:cxnSpLocks/>
          </p:cNvCxnSpPr>
          <p:nvPr/>
        </p:nvCxnSpPr>
        <p:spPr>
          <a:xfrm>
            <a:off x="4081670" y="1810139"/>
            <a:ext cx="2001078" cy="904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8EBC8C-B25E-3395-3923-CFC422644188}"/>
              </a:ext>
            </a:extLst>
          </p:cNvPr>
          <p:cNvCxnSpPr>
            <a:cxnSpLocks/>
          </p:cNvCxnSpPr>
          <p:nvPr/>
        </p:nvCxnSpPr>
        <p:spPr>
          <a:xfrm>
            <a:off x="4166909" y="3364177"/>
            <a:ext cx="690013" cy="16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20D6CD-8D70-43FE-B984-4D7AD9504E62}"/>
              </a:ext>
            </a:extLst>
          </p:cNvPr>
          <p:cNvSpPr txBox="1"/>
          <p:nvPr/>
        </p:nvSpPr>
        <p:spPr>
          <a:xfrm>
            <a:off x="6315279" y="2714530"/>
            <a:ext cx="99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Moose Mtn. Prov. Park</a:t>
            </a:r>
            <a:endParaRPr lang="en-CA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22AB2B-FEC1-22C5-EAB0-F57FCE8AFE53}"/>
              </a:ext>
            </a:extLst>
          </p:cNvPr>
          <p:cNvSpPr txBox="1"/>
          <p:nvPr/>
        </p:nvSpPr>
        <p:spPr>
          <a:xfrm>
            <a:off x="4540107" y="1220437"/>
            <a:ext cx="993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Sask.</a:t>
            </a:r>
            <a:endParaRPr lang="en-CA" sz="900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8431-BCC1-188F-9776-06E2977E6C16}"/>
              </a:ext>
            </a:extLst>
          </p:cNvPr>
          <p:cNvCxnSpPr>
            <a:cxnSpLocks/>
          </p:cNvCxnSpPr>
          <p:nvPr/>
        </p:nvCxnSpPr>
        <p:spPr>
          <a:xfrm flipV="1">
            <a:off x="4166909" y="4338888"/>
            <a:ext cx="2339908" cy="185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758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Limitations</a:t>
            </a:r>
            <a:endParaRPr lang="en-CA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6C7D8DE-13B1-FB63-DBC4-BD613D347951}"/>
              </a:ext>
            </a:extLst>
          </p:cNvPr>
          <p:cNvSpPr txBox="1">
            <a:spLocks/>
          </p:cNvSpPr>
          <p:nvPr/>
        </p:nvSpPr>
        <p:spPr>
          <a:xfrm>
            <a:off x="628650" y="3418038"/>
            <a:ext cx="7886700" cy="12003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E0C9D5BD-2E07-99DC-4310-9ADB548EB29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970970"/>
            <a:ext cx="8137525" cy="386397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400" b="1" dirty="0"/>
              <a:t>Ambiguity</a:t>
            </a:r>
            <a:r>
              <a:rPr lang="en-US" sz="1400" dirty="0"/>
              <a:t> in definitions and lack of quantification 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Omitting the comparison between current landscape to a </a:t>
            </a:r>
            <a:r>
              <a:rPr lang="en-US" sz="1400" b="1" dirty="0"/>
              <a:t>historical range of variation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Omitting </a:t>
            </a:r>
            <a:r>
              <a:rPr lang="en-US" sz="1400" b="1" dirty="0"/>
              <a:t>threshold definitions </a:t>
            </a:r>
            <a:r>
              <a:rPr lang="en-US" sz="1400" dirty="0"/>
              <a:t>that indicate when a landscape loses ecological memory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No data to support </a:t>
            </a:r>
            <a:r>
              <a:rPr lang="en-US" sz="1400" b="1" dirty="0"/>
              <a:t>habitat attributes </a:t>
            </a:r>
            <a:r>
              <a:rPr lang="en-US" sz="1400" dirty="0"/>
              <a:t>such as a quality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Difficult to capture small area-based conservation’s contribution to Landscape Resilience when </a:t>
            </a:r>
            <a:r>
              <a:rPr lang="en-US" sz="1400" b="1" dirty="0"/>
              <a:t>rolled-up</a:t>
            </a:r>
            <a:r>
              <a:rPr lang="en-US" sz="1400" dirty="0"/>
              <a:t> to the 1km scale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Difficult to capture site-level reclamation project’s contribution to Landscape Resilience when </a:t>
            </a:r>
            <a:r>
              <a:rPr lang="en-US" sz="1400" b="1" dirty="0"/>
              <a:t>rolled-up</a:t>
            </a:r>
            <a:r>
              <a:rPr lang="en-US" sz="1400" dirty="0"/>
              <a:t> to the 1km scale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No </a:t>
            </a:r>
            <a:r>
              <a:rPr lang="en-US" sz="1400" b="1" dirty="0"/>
              <a:t>temporal</a:t>
            </a:r>
            <a:r>
              <a:rPr lang="en-US" sz="1400" dirty="0"/>
              <a:t> analysis post reclamation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Variable selection was based on </a:t>
            </a:r>
            <a:r>
              <a:rPr lang="en-US" sz="1400" b="1" dirty="0"/>
              <a:t>“expert” opinion </a:t>
            </a:r>
            <a:r>
              <a:rPr lang="en-US" sz="1400" dirty="0"/>
              <a:t>(no statistically significant testing)  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No </a:t>
            </a:r>
            <a:r>
              <a:rPr lang="en-US" sz="1400" b="1" dirty="0"/>
              <a:t>ground truthing </a:t>
            </a:r>
            <a:r>
              <a:rPr lang="en-US" sz="1400" dirty="0"/>
              <a:t>of base layer (could not find real world sites?)</a:t>
            </a:r>
          </a:p>
          <a:p>
            <a:pPr>
              <a:lnSpc>
                <a:spcPct val="130000"/>
              </a:lnSpc>
            </a:pPr>
            <a:r>
              <a:rPr lang="en-US" sz="1400" dirty="0"/>
              <a:t>Omitting </a:t>
            </a:r>
            <a:r>
              <a:rPr lang="en-US" sz="1400" b="1" dirty="0"/>
              <a:t>ecological resilience </a:t>
            </a:r>
            <a:r>
              <a:rPr lang="en-US" sz="1400" dirty="0"/>
              <a:t>concept</a:t>
            </a:r>
            <a:r>
              <a:rPr lang="en-US" sz="1400" b="1" dirty="0"/>
              <a:t> </a:t>
            </a:r>
            <a:r>
              <a:rPr lang="en-US" sz="1400" dirty="0"/>
              <a:t>in terms of disturbance and bounce-back</a:t>
            </a:r>
          </a:p>
          <a:p>
            <a:pPr marL="0" indent="0">
              <a:lnSpc>
                <a:spcPct val="130000"/>
              </a:lnSpc>
              <a:buNone/>
            </a:pPr>
            <a:endParaRPr lang="en-US" sz="1400" dirty="0"/>
          </a:p>
          <a:p>
            <a:pPr marL="0" indent="0">
              <a:lnSpc>
                <a:spcPct val="130000"/>
              </a:lnSpc>
              <a:buNone/>
            </a:pPr>
            <a:endParaRPr lang="en-US" sz="1700" dirty="0">
              <a:highlight>
                <a:srgbClr val="FFED6F"/>
              </a:highlight>
            </a:endParaRPr>
          </a:p>
          <a:p>
            <a:pPr>
              <a:lnSpc>
                <a:spcPct val="130000"/>
              </a:lnSpc>
            </a:pPr>
            <a:endParaRPr lang="en-US" sz="1700" b="1" dirty="0"/>
          </a:p>
          <a:p>
            <a:pPr marL="0" indent="0">
              <a:lnSpc>
                <a:spcPct val="130000"/>
              </a:lnSpc>
              <a:buNone/>
            </a:pPr>
            <a:endParaRPr lang="en-US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608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Appendix</a:t>
            </a:r>
            <a:endParaRPr lang="en-CA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6C7D8DE-13B1-FB63-DBC4-BD613D347951}"/>
              </a:ext>
            </a:extLst>
          </p:cNvPr>
          <p:cNvSpPr txBox="1">
            <a:spLocks/>
          </p:cNvSpPr>
          <p:nvPr/>
        </p:nvSpPr>
        <p:spPr>
          <a:xfrm>
            <a:off x="628650" y="3418038"/>
            <a:ext cx="7886700" cy="12003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E0C9D5BD-2E07-99DC-4310-9ADB548EB29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1894" y="1008807"/>
            <a:ext cx="8137525" cy="386397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400"/>
              </a:spcBef>
              <a:buNone/>
            </a:pPr>
            <a:r>
              <a:rPr lang="en-US" sz="1800" b="1" dirty="0">
                <a:solidFill>
                  <a:schemeClr val="tx1"/>
                </a:solidFill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Landscape Resilience - What's in the academic literature?</a:t>
            </a:r>
          </a:p>
          <a:p>
            <a:pPr marL="0" indent="0">
              <a:lnSpc>
                <a:spcPct val="130000"/>
              </a:lnSpc>
              <a:spcBef>
                <a:spcPts val="400"/>
              </a:spcBef>
              <a:buNone/>
            </a:pPr>
            <a:endParaRPr lang="en-US" sz="1800" b="1" i="0" dirty="0">
              <a:solidFill>
                <a:schemeClr val="tx1"/>
              </a:solidFill>
              <a:effectLst/>
              <a:highlight>
                <a:srgbClr val="FFFF00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landscape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to be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resilient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it must be able to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adapt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pressures over time in a way that supports the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long-term </a:t>
            </a:r>
            <a:r>
              <a:rPr lang="en-US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survival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of biodiversity and ecosystems.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Landscape Resilience retains “</a:t>
            </a:r>
            <a:r>
              <a:rPr lang="en-US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ecological memory</a:t>
            </a: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&amp; </a:t>
            </a:r>
            <a:r>
              <a:rPr lang="en-US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connectivity</a:t>
            </a: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among neighboring systems post disturbance; avoiding regime shifts at broad spatial extents.</a:t>
            </a:r>
            <a:endParaRPr lang="en-US" sz="1400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Ecological Resilience </a:t>
            </a: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 the main term, followed by other variations (ex. spatial resilience).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When the </a:t>
            </a:r>
            <a:r>
              <a:rPr lang="en-US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resilience</a:t>
            </a: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of an ecological system is </a:t>
            </a:r>
            <a:r>
              <a:rPr lang="en-US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exceeded</a:t>
            </a: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ecosystems enter a </a:t>
            </a:r>
            <a:r>
              <a:rPr lang="en-US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new </a:t>
            </a: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local equilibrium that differs in </a:t>
            </a:r>
            <a:r>
              <a:rPr lang="en-US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structure</a:t>
            </a: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from the previous state (Craig et al, 2016).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Resilience</a:t>
            </a: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is the ability to </a:t>
            </a:r>
            <a:r>
              <a:rPr lang="en-US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recover</a:t>
            </a: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once a disturbance ends. </a:t>
            </a:r>
            <a:r>
              <a:rPr lang="en-US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Resistance</a:t>
            </a: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is the ability to persist or </a:t>
            </a:r>
            <a:r>
              <a:rPr lang="en-US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withstand</a:t>
            </a: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disturbance (Strickler, 2022).</a:t>
            </a:r>
          </a:p>
          <a:p>
            <a:pPr marL="0" indent="0">
              <a:lnSpc>
                <a:spcPct val="130000"/>
              </a:lnSpc>
              <a:buNone/>
            </a:pPr>
            <a:endParaRPr lang="en-US" sz="1400" dirty="0"/>
          </a:p>
          <a:p>
            <a:pPr marL="0" indent="0">
              <a:lnSpc>
                <a:spcPct val="130000"/>
              </a:lnSpc>
              <a:buNone/>
            </a:pPr>
            <a:endParaRPr lang="en-US" sz="1700" dirty="0">
              <a:highlight>
                <a:srgbClr val="FFED6F"/>
              </a:highlight>
            </a:endParaRPr>
          </a:p>
          <a:p>
            <a:pPr>
              <a:lnSpc>
                <a:spcPct val="130000"/>
              </a:lnSpc>
            </a:pPr>
            <a:endParaRPr lang="en-US" sz="1700" b="1" dirty="0"/>
          </a:p>
          <a:p>
            <a:pPr marL="0" indent="0">
              <a:lnSpc>
                <a:spcPct val="130000"/>
              </a:lnSpc>
              <a:buNone/>
            </a:pPr>
            <a:endParaRPr lang="en-US" sz="1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0514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Appendix</a:t>
            </a:r>
            <a:endParaRPr lang="en-CA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6C7D8DE-13B1-FB63-DBC4-BD613D347951}"/>
              </a:ext>
            </a:extLst>
          </p:cNvPr>
          <p:cNvSpPr txBox="1">
            <a:spLocks/>
          </p:cNvSpPr>
          <p:nvPr/>
        </p:nvSpPr>
        <p:spPr>
          <a:xfrm>
            <a:off x="628650" y="3418038"/>
            <a:ext cx="7886700" cy="12003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E0C9D5BD-2E07-99DC-4310-9ADB548EB29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65194" y="1027726"/>
            <a:ext cx="8137525" cy="386397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chemeClr val="tx1"/>
                </a:solidFill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Landscape Resilience Score Details:</a:t>
            </a:r>
          </a:p>
          <a:p>
            <a:pPr marL="0" indent="0">
              <a:lnSpc>
                <a:spcPct val="130000"/>
              </a:lnSpc>
              <a:buNone/>
            </a:pPr>
            <a:endParaRPr lang="en-US" sz="1700" dirty="0">
              <a:highlight>
                <a:srgbClr val="FFFF00"/>
              </a:highlight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1700" dirty="0"/>
              <a:t>Each variable is </a:t>
            </a:r>
            <a:r>
              <a:rPr lang="en-US" sz="1700" b="1" dirty="0"/>
              <a:t>scaled</a:t>
            </a:r>
            <a:r>
              <a:rPr lang="en-US" sz="1700" dirty="0"/>
              <a:t> between </a:t>
            </a:r>
            <a:r>
              <a:rPr lang="en-US" sz="1700" b="1" dirty="0"/>
              <a:t>0</a:t>
            </a:r>
            <a:r>
              <a:rPr lang="en-US" sz="1700" dirty="0"/>
              <a:t> and </a:t>
            </a:r>
            <a:r>
              <a:rPr lang="en-US" sz="1700" b="1" dirty="0"/>
              <a:t>1</a:t>
            </a:r>
            <a:r>
              <a:rPr lang="en-US" sz="1700" dirty="0"/>
              <a:t> before the score is executed. This step is required to combine features that have different units of measurement.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lnSpc>
                <a:spcPct val="130000"/>
              </a:lnSpc>
              <a:buNone/>
            </a:pPr>
            <a:r>
              <a:rPr lang="en-US" sz="1700" b="1" dirty="0"/>
              <a:t>Scaling equation: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700" dirty="0">
                <a:latin typeface="Cambria Math" panose="02040503050406030204" pitchFamily="18" charset="0"/>
                <a:ea typeface="Cambria Math" panose="02040503050406030204" pitchFamily="18" charset="0"/>
              </a:rPr>
              <a:t>Normalized feature = (feature – min value) / ( max value – min value)</a:t>
            </a: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0793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0341"/>
            <a:ext cx="7886700" cy="874909"/>
          </a:xfrm>
        </p:spPr>
        <p:txBody>
          <a:bodyPr>
            <a:normAutofit/>
          </a:bodyPr>
          <a:lstStyle/>
          <a:p>
            <a:pPr algn="ctr"/>
            <a:r>
              <a:rPr lang="en-US" sz="2000"/>
              <a:t>References</a:t>
            </a:r>
            <a:endParaRPr lang="en-CA" sz="200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6C7D8DE-13B1-FB63-DBC4-BD613D347951}"/>
              </a:ext>
            </a:extLst>
          </p:cNvPr>
          <p:cNvSpPr txBox="1">
            <a:spLocks/>
          </p:cNvSpPr>
          <p:nvPr/>
        </p:nvSpPr>
        <p:spPr>
          <a:xfrm>
            <a:off x="628650" y="3374234"/>
            <a:ext cx="7886700" cy="8240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5DAE791B-F751-2BDC-D8A5-62ED5AE64703}"/>
              </a:ext>
            </a:extLst>
          </p:cNvPr>
          <p:cNvSpPr txBox="1">
            <a:spLocks/>
          </p:cNvSpPr>
          <p:nvPr/>
        </p:nvSpPr>
        <p:spPr>
          <a:xfrm>
            <a:off x="628651" y="68317"/>
            <a:ext cx="7398428" cy="4995303"/>
          </a:xfrm>
          <a:prstGeom prst="rect">
            <a:avLst/>
          </a:prstGeom>
        </p:spPr>
        <p:txBody>
          <a:bodyPr vert="horz" lIns="68580" tIns="34290" rIns="68580" bIns="34290" rtlCol="0">
            <a:normAutofit fontScale="2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/>
              <a:t>Ecological Resilience, Biodiversity and Scale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hlinkClick r:id="rId3"/>
              </a:rPr>
              <a:t>https://link.springer.com/article/10.1007/s100219900002</a:t>
            </a:r>
            <a:r>
              <a:rPr lang="en-US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/>
              <a:t>Resilience and stability of ecological systems: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hlinkClick r:id="rId4"/>
              </a:rPr>
              <a:t>https://www.annualreviews.org/doi/abs/10.1146/annurev.es.04.110173.000245</a:t>
            </a:r>
            <a:r>
              <a:rPr lang="en-US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/>
              <a:t>Metrics and Models for Quantifying Ecological Resilience at Landscape Scales: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hlinkClick r:id="rId5"/>
              </a:rPr>
              <a:t>https://www.frontiersin.org/articles/10.3389/fevo.2019.00440/full</a:t>
            </a:r>
            <a:r>
              <a:rPr lang="en-US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/>
              <a:t>Wild, connected, and diverse: building a more resilient system of protected areas: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hlinkClick r:id="rId6"/>
              </a:rPr>
              <a:t>https://esajournals.onlinelibrary.wiley.com/doi/full/10.1002/eap.1527</a:t>
            </a:r>
            <a:r>
              <a:rPr lang="en-US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/>
              <a:t>Understanding protected area resilience: a multi-scale, social-ecological approach: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hlinkClick r:id="rId7"/>
              </a:rPr>
              <a:t>https://esajournals.onlinelibrary.wiley.com/doi/abs/10.1890/13-2113.1?casa_token=a5GUcC01mnsAAAAA:dsV4tSiXnHfhPwnCutvAEmA-FGFrxO40JND730ft-nI6Oq_Eqe6GlarmzasTqznSmhyP1B2BW-0UNNg5</a:t>
            </a:r>
            <a:r>
              <a:rPr lang="en-US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/>
              <a:t>Landscape ecological concepts in planning: review of recent developments: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hlinkClick r:id="rId8"/>
              </a:rPr>
              <a:t>https://link.springer.com/article/10.1007/s10980-021-01193-y</a:t>
            </a:r>
            <a:r>
              <a:rPr lang="en-US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/>
              <a:t>Managing Rather Than Avoiding “Difficulties” in Building Landscape Resilience: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hlinkClick r:id="rId9"/>
              </a:rPr>
              <a:t>https://www.mdpi.com/2071-1050/13/5/2629</a:t>
            </a:r>
            <a:r>
              <a:rPr lang="en-US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/>
              <a:t>Quantifying spatial resilience: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hlinkClick r:id="rId10"/>
              </a:rPr>
              <a:t>https://besjournals.onlinelibrary.wiley.com/doi/full/10.1111/1365-2664.12634</a:t>
            </a:r>
            <a:r>
              <a:rPr lang="en-US"/>
              <a:t> </a:t>
            </a:r>
          </a:p>
          <a:p>
            <a:pPr marL="0" indent="0">
              <a:lnSpc>
                <a:spcPct val="14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/>
              <a:t>Resilience in the Studies of Biodiversity-Ecosystem Functioning: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hlinkClick r:id="rId11"/>
              </a:rPr>
              <a:t>https://www.cell.com/trends/ecology-evolution/fulltext/S0169-5347(15)00321-3</a:t>
            </a:r>
            <a:r>
              <a:rPr lang="en-US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/>
              <a:t>Perspectives for ecosystem management based on ecosystem resilience and ecological thresholds against multiple and stochastic disturbances: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hlinkClick r:id="rId12"/>
              </a:rPr>
              <a:t>https://www.sciencedirect.com/science/article/pii/S1470160X15002411</a:t>
            </a:r>
            <a:r>
              <a:rPr lang="en-US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/>
              <a:t>A riparian conservation network for ecological resilience: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hlinkClick r:id="rId13"/>
              </a:rPr>
              <a:t>https://www.sciencedirect.com/science/article/pii/S0006320715002529#bb0155</a:t>
            </a:r>
            <a:r>
              <a:rPr lang="en-US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/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/>
              <a:t>A resilient and connected network of sites to sustain biodiversity under a changing climate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hlinkClick r:id="rId14"/>
              </a:rPr>
              <a:t>https://www.pnas.org/doi/10.1073/pnas.2204434119</a:t>
            </a:r>
            <a:endParaRPr lang="en-US"/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sz="2800"/>
              <a:t>Biodiversity, ecosystem function, and resilience: ten guiding principles for commodity production landscapes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hlinkClick r:id="rId15"/>
              </a:rPr>
              <a:t>https://esajournals.onlinelibrary.wiley.com/doi/full/10.1890/1540-9295%282006%29004%5B0080%3ABEFART%5D2.0.CO%3B2?casa_token=iSM4aLrMYhcAAAAA%3A7vbR7SrZmxu_f3k5FDiNeRWU9icdsIW24OMs6uA9QyAp6uCxU-JiKypg2ox7W9UpNIh2NCDROQtxkV4l</a:t>
            </a:r>
            <a:r>
              <a:rPr lang="en-US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/>
              <a:t>Ecological Resilience and Resistance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hlinkClick r:id="rId16"/>
              </a:rPr>
              <a:t>https://www.thesciencewriter.org/resilience-stories/ecological-resilience-and-resistance</a:t>
            </a:r>
            <a:r>
              <a:rPr lang="en-US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/>
              <a:t>Enabling a National Program for Ecological Corridors in Canada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hlinkClick r:id="rId17"/>
              </a:rPr>
              <a:t>Enabling a National Program for Ecological Corridors in Canada in support of biodiversity conservation, climate change adaptation, and Indigenous leadership – ScienceDirect</a:t>
            </a:r>
            <a:r>
              <a:rPr lang="en-US"/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53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3968"/>
            <a:ext cx="7886700" cy="874909"/>
          </a:xfrm>
        </p:spPr>
        <p:txBody>
          <a:bodyPr/>
          <a:lstStyle/>
          <a:p>
            <a:r>
              <a:rPr lang="en-US" dirty="0"/>
              <a:t>Objectives</a:t>
            </a: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65A31-31C6-888F-AF71-FAD7B2A5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90" y="943130"/>
            <a:ext cx="3152760" cy="40166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900" b="1" dirty="0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spcBef>
                <a:spcPts val="400"/>
              </a:spcBef>
              <a:spcAft>
                <a:spcPts val="1800"/>
              </a:spcAft>
            </a:pPr>
            <a:r>
              <a:rPr lang="en-US" sz="1400" dirty="0"/>
              <a:t>To provide an introduction on </a:t>
            </a:r>
            <a:r>
              <a:rPr lang="en-US" sz="1400" b="1" dirty="0"/>
              <a:t>Landscape Resilience </a:t>
            </a:r>
            <a:r>
              <a:rPr lang="en-US" sz="1400" dirty="0"/>
              <a:t>(why, what, how, and use case)</a:t>
            </a:r>
            <a:r>
              <a:rPr lang="en-US" sz="1400" b="1" dirty="0"/>
              <a:t>. </a:t>
            </a:r>
          </a:p>
          <a:p>
            <a:pPr>
              <a:lnSpc>
                <a:spcPct val="140000"/>
              </a:lnSpc>
              <a:spcBef>
                <a:spcPts val="400"/>
              </a:spcBef>
              <a:spcAft>
                <a:spcPts val="1800"/>
              </a:spcAft>
            </a:pPr>
            <a:r>
              <a:rPr lang="en-US" sz="1400" dirty="0"/>
              <a:t>To overview the spatial data and equation used to generate the </a:t>
            </a:r>
            <a:r>
              <a:rPr lang="en-US" sz="1400" b="1" dirty="0"/>
              <a:t>Landscape Resilience Score </a:t>
            </a:r>
            <a:r>
              <a:rPr lang="en-US" sz="1400" dirty="0"/>
              <a:t>and</a:t>
            </a:r>
            <a:r>
              <a:rPr lang="en-US" sz="1400" b="1" dirty="0"/>
              <a:t> Base Layer</a:t>
            </a:r>
            <a:r>
              <a:rPr lang="en-US" sz="1700" b="1" dirty="0"/>
              <a:t>.</a:t>
            </a:r>
          </a:p>
          <a:p>
            <a:pPr marL="0" indent="0">
              <a:lnSpc>
                <a:spcPct val="140000"/>
              </a:lnSpc>
              <a:spcBef>
                <a:spcPts val="400"/>
              </a:spcBef>
              <a:spcAft>
                <a:spcPts val="1800"/>
              </a:spcAft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8EB63-82C7-259C-E8BE-6D08260DEA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8877" y="230291"/>
            <a:ext cx="5485123" cy="44566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B395E3-2896-E5AE-4F9D-3B6487EE5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560" y="759454"/>
            <a:ext cx="266700" cy="504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068ACC-2487-C709-6CB4-A0B5D71780E2}"/>
              </a:ext>
            </a:extLst>
          </p:cNvPr>
          <p:cNvSpPr txBox="1"/>
          <p:nvPr/>
        </p:nvSpPr>
        <p:spPr>
          <a:xfrm>
            <a:off x="6891355" y="456547"/>
            <a:ext cx="1747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Landscape Resilience</a:t>
            </a:r>
            <a:endParaRPr lang="en-CA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7ACC0-F2E7-75C8-CAF1-6D19D71740D4}"/>
              </a:ext>
            </a:extLst>
          </p:cNvPr>
          <p:cNvSpPr txBox="1"/>
          <p:nvPr/>
        </p:nvSpPr>
        <p:spPr>
          <a:xfrm>
            <a:off x="7618041" y="727686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High Score</a:t>
            </a:r>
            <a:endParaRPr lang="en-CA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AB41F-9EEF-6129-E00F-34E337BBCE33}"/>
              </a:ext>
            </a:extLst>
          </p:cNvPr>
          <p:cNvSpPr txBox="1"/>
          <p:nvPr/>
        </p:nvSpPr>
        <p:spPr>
          <a:xfrm>
            <a:off x="7618041" y="1108295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Low Score</a:t>
            </a:r>
            <a:endParaRPr lang="en-CA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ED514-6CF8-B1CA-ABDF-570B7D3A9E45}"/>
              </a:ext>
            </a:extLst>
          </p:cNvPr>
          <p:cNvSpPr txBox="1"/>
          <p:nvPr/>
        </p:nvSpPr>
        <p:spPr>
          <a:xfrm>
            <a:off x="5374593" y="4584637"/>
            <a:ext cx="155844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/>
              <a:t>Landscape Resilience Base Layer</a:t>
            </a:r>
            <a:endParaRPr lang="en-CA" sz="8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95C21-B987-9A6E-BA08-D89DFB1713B9}"/>
              </a:ext>
            </a:extLst>
          </p:cNvPr>
          <p:cNvCxnSpPr>
            <a:cxnSpLocks/>
          </p:cNvCxnSpPr>
          <p:nvPr/>
        </p:nvCxnSpPr>
        <p:spPr>
          <a:xfrm flipV="1">
            <a:off x="6132974" y="4086422"/>
            <a:ext cx="122783" cy="49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757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42E7-12C8-A446-8A2D-2425C80F2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624" y="1201225"/>
            <a:ext cx="7651376" cy="2424843"/>
          </a:xfrm>
        </p:spPr>
        <p:txBody>
          <a:bodyPr>
            <a:normAutofit fontScale="90000"/>
          </a:bodyPr>
          <a:lstStyle/>
          <a:p>
            <a:r>
              <a:rPr lang="en-US"/>
              <a:t>LANDSCAPE RESILIENCE</a:t>
            </a:r>
            <a:br>
              <a:rPr lang="en-US"/>
            </a:br>
            <a:r>
              <a:rPr lang="en-US" sz="2000"/>
              <a:t>BUILDER</a:t>
            </a:r>
            <a:br>
              <a:rPr lang="en-US" sz="2000"/>
            </a:br>
            <a:br>
              <a:rPr lang="en-US" sz="2000"/>
            </a:br>
            <a:r>
              <a:rPr lang="en-US" sz="1600">
                <a:solidFill>
                  <a:schemeClr val="tx1"/>
                </a:solidFill>
              </a:rPr>
              <a:t>THIS IS NOT THE LANSCAPE RESILIENCE TOOL</a:t>
            </a:r>
            <a:br>
              <a:rPr lang="en-US" sz="2000"/>
            </a:br>
            <a:br>
              <a:rPr lang="en-US" sz="2000"/>
            </a:br>
            <a:br>
              <a:rPr lang="en-US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A1F6A-2D51-4640-B742-007DD9D51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624" y="3092824"/>
            <a:ext cx="7651376" cy="1916498"/>
          </a:xfrm>
        </p:spPr>
        <p:txBody>
          <a:bodyPr/>
          <a:lstStyle/>
          <a:p>
            <a:r>
              <a:rPr lang="en-US"/>
              <a:t>Dan Wismer</a:t>
            </a:r>
          </a:p>
          <a:p>
            <a:r>
              <a:rPr lang="en-US" sz="1200"/>
              <a:t>Conservation Data Specialist</a:t>
            </a:r>
          </a:p>
          <a:p>
            <a:endParaRPr lang="en-US" sz="1200"/>
          </a:p>
          <a:p>
            <a:endParaRPr lang="en-US" sz="1200"/>
          </a:p>
          <a:p>
            <a:endParaRPr lang="en-US" sz="1200"/>
          </a:p>
          <a:p>
            <a:endParaRPr lang="en-US" sz="1200"/>
          </a:p>
          <a:p>
            <a:r>
              <a:rPr lang="en-US" sz="800"/>
              <a:t>Last major edit: Sep 28</a:t>
            </a:r>
            <a:r>
              <a:rPr lang="en-US" sz="800" baseline="30000"/>
              <a:t>th</a:t>
            </a:r>
            <a:r>
              <a:rPr lang="en-US" sz="80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593526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Landscape Resilience Builder</a:t>
            </a:r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65A31-31C6-888F-AF71-FAD7B2A5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9884"/>
            <a:ext cx="8402707" cy="82401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CA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6C7D8DE-13B1-FB63-DBC4-BD613D347951}"/>
              </a:ext>
            </a:extLst>
          </p:cNvPr>
          <p:cNvSpPr txBox="1">
            <a:spLocks/>
          </p:cNvSpPr>
          <p:nvPr/>
        </p:nvSpPr>
        <p:spPr>
          <a:xfrm>
            <a:off x="628650" y="3374234"/>
            <a:ext cx="7886700" cy="8240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5DAE791B-F751-2BDC-D8A5-62ED5AE64703}"/>
              </a:ext>
            </a:extLst>
          </p:cNvPr>
          <p:cNvSpPr txBox="1">
            <a:spLocks/>
          </p:cNvSpPr>
          <p:nvPr/>
        </p:nvSpPr>
        <p:spPr>
          <a:xfrm>
            <a:off x="628650" y="1118461"/>
            <a:ext cx="7620828" cy="3863442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1800"/>
              </a:spcAft>
            </a:pPr>
            <a:r>
              <a:rPr lang="en-US" sz="1700"/>
              <a:t>Designed as an </a:t>
            </a:r>
            <a:r>
              <a:rPr lang="en-US" sz="1700" b="1"/>
              <a:t>engagement</a:t>
            </a:r>
            <a:r>
              <a:rPr lang="en-US" sz="1700"/>
              <a:t> tool that shows transparency in the make-up of the Landscape Resilience (LR) Score.</a:t>
            </a:r>
          </a:p>
          <a:p>
            <a:pPr>
              <a:lnSpc>
                <a:spcPct val="130000"/>
              </a:lnSpc>
              <a:spcAft>
                <a:spcPts val="1800"/>
              </a:spcAft>
            </a:pPr>
            <a:r>
              <a:rPr lang="en-US" sz="1700"/>
              <a:t>Provides a </a:t>
            </a:r>
            <a:r>
              <a:rPr lang="en-US" sz="1700" b="1"/>
              <a:t>proto-type</a:t>
            </a:r>
            <a:r>
              <a:rPr lang="en-US" sz="1700"/>
              <a:t> of Landscape Resilience, where each </a:t>
            </a:r>
            <a:r>
              <a:rPr lang="en-US" sz="1700" b="1"/>
              <a:t>pixel</a:t>
            </a:r>
            <a:r>
              <a:rPr lang="en-US" sz="1700"/>
              <a:t> has a score</a:t>
            </a:r>
          </a:p>
          <a:p>
            <a:pPr>
              <a:lnSpc>
                <a:spcPct val="130000"/>
              </a:lnSpc>
              <a:spcAft>
                <a:spcPts val="1800"/>
              </a:spcAft>
            </a:pPr>
            <a:r>
              <a:rPr lang="en-US" sz="1700"/>
              <a:t>Users can </a:t>
            </a:r>
            <a:r>
              <a:rPr lang="en-US" sz="1700" b="1"/>
              <a:t>change</a:t>
            </a:r>
            <a:r>
              <a:rPr lang="en-US" sz="1700"/>
              <a:t> values and update the </a:t>
            </a:r>
            <a:r>
              <a:rPr lang="en-US" sz="1700" b="1"/>
              <a:t>LR score </a:t>
            </a:r>
            <a:r>
              <a:rPr lang="en-US" sz="1700"/>
              <a:t>in real time. This provides a means to reason with the relative importance of layers that comprise the score. </a:t>
            </a:r>
            <a:r>
              <a:rPr lang="en-US" sz="1700" b="1">
                <a:highlight>
                  <a:srgbClr val="FFFF00"/>
                </a:highlight>
              </a:rPr>
              <a:t>Note: </a:t>
            </a:r>
            <a:r>
              <a:rPr lang="en-US" sz="1700">
                <a:highlight>
                  <a:srgbClr val="FFFF00"/>
                </a:highlight>
              </a:rPr>
              <a:t>CP&amp;P Recommends all weights are equal and set at 1</a:t>
            </a:r>
            <a:r>
              <a:rPr lang="en-US" sz="1700" b="1"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30000"/>
              </a:lnSpc>
              <a:spcAft>
                <a:spcPts val="1800"/>
              </a:spcAft>
            </a:pPr>
            <a:r>
              <a:rPr lang="en-US" sz="1700">
                <a:hlinkClick r:id="rId3"/>
              </a:rPr>
              <a:t>Go to Builder</a:t>
            </a:r>
            <a:endParaRPr lang="en-US" sz="1700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061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65A31-31C6-888F-AF71-FAD7B2A5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9884"/>
            <a:ext cx="8402707" cy="82401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CA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6C7D8DE-13B1-FB63-DBC4-BD613D347951}"/>
              </a:ext>
            </a:extLst>
          </p:cNvPr>
          <p:cNvSpPr txBox="1">
            <a:spLocks/>
          </p:cNvSpPr>
          <p:nvPr/>
        </p:nvSpPr>
        <p:spPr>
          <a:xfrm>
            <a:off x="628650" y="3374234"/>
            <a:ext cx="7886700" cy="8240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665751-4034-693A-361A-501202836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51" y="808685"/>
            <a:ext cx="8157539" cy="4197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582A8BA4-EAF1-D98F-AA56-3FC58E5A8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1231"/>
            <a:ext cx="7886700" cy="874909"/>
          </a:xfrm>
        </p:spPr>
        <p:txBody>
          <a:bodyPr/>
          <a:lstStyle/>
          <a:p>
            <a:r>
              <a:rPr lang="en-US"/>
              <a:t>Landscape Resilience Builder</a:t>
            </a:r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946D40-4876-5633-9353-1FDDBAB80C1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3178328" y="2250818"/>
            <a:ext cx="4101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CFC0C8-79FC-B8B9-E215-7DB4DFAB1E90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250383" y="1014870"/>
            <a:ext cx="1236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E59FFD-7EE8-D193-7B5B-61E31BD55009}"/>
              </a:ext>
            </a:extLst>
          </p:cNvPr>
          <p:cNvCxnSpPr>
            <a:cxnSpLocks/>
          </p:cNvCxnSpPr>
          <p:nvPr/>
        </p:nvCxnSpPr>
        <p:spPr>
          <a:xfrm flipH="1" flipV="1">
            <a:off x="3054626" y="1065423"/>
            <a:ext cx="418387" cy="130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D458DA-8D1D-E3AF-CBC3-1B948A7719D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388087" y="1745517"/>
            <a:ext cx="399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DFE380-AFB5-EAEE-B6D7-6997B16D2651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4950372" y="4128630"/>
            <a:ext cx="139474" cy="20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6230CA-8963-C6DB-8F4D-43874DE0A409}"/>
              </a:ext>
            </a:extLst>
          </p:cNvPr>
          <p:cNvCxnSpPr>
            <a:cxnSpLocks/>
          </p:cNvCxnSpPr>
          <p:nvPr/>
        </p:nvCxnSpPr>
        <p:spPr>
          <a:xfrm flipV="1">
            <a:off x="1138608" y="4391081"/>
            <a:ext cx="0" cy="302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844D0F-A902-575B-B544-2CB0BB3BA794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2445654" y="4391081"/>
            <a:ext cx="0" cy="286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15128F-7085-7A72-7DFA-9385C38E5F8D}"/>
              </a:ext>
            </a:extLst>
          </p:cNvPr>
          <p:cNvSpPr txBox="1"/>
          <p:nvPr/>
        </p:nvSpPr>
        <p:spPr>
          <a:xfrm>
            <a:off x="5487278" y="891759"/>
            <a:ext cx="216604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/>
              <a:t>Download score (.</a:t>
            </a:r>
            <a:r>
              <a:rPr lang="en-US" sz="1000" err="1"/>
              <a:t>tif</a:t>
            </a:r>
            <a:r>
              <a:rPr lang="en-US" sz="1000"/>
              <a:t>) and values (.xlsx)</a:t>
            </a:r>
            <a:endParaRPr lang="en-CA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4E0254-65E9-4CC0-9EFE-8CFFFE27683C}"/>
              </a:ext>
            </a:extLst>
          </p:cNvPr>
          <p:cNvSpPr txBox="1"/>
          <p:nvPr/>
        </p:nvSpPr>
        <p:spPr>
          <a:xfrm>
            <a:off x="6493153" y="1545462"/>
            <a:ext cx="89493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/>
              <a:t>View layers one at a time</a:t>
            </a:r>
            <a:endParaRPr lang="en-CA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756EB0-DFDE-45B3-547E-9D7F7968A984}"/>
              </a:ext>
            </a:extLst>
          </p:cNvPr>
          <p:cNvSpPr txBox="1"/>
          <p:nvPr/>
        </p:nvSpPr>
        <p:spPr>
          <a:xfrm>
            <a:off x="3588468" y="2127707"/>
            <a:ext cx="953361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/>
              <a:t>Update values</a:t>
            </a:r>
            <a:endParaRPr lang="en-CA" sz="1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7D3899-CBFC-512B-2C4D-461D339A121A}"/>
              </a:ext>
            </a:extLst>
          </p:cNvPr>
          <p:cNvSpPr txBox="1"/>
          <p:nvPr/>
        </p:nvSpPr>
        <p:spPr>
          <a:xfrm>
            <a:off x="3482603" y="1181319"/>
            <a:ext cx="83300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/>
              <a:t>PowerPoint</a:t>
            </a:r>
            <a:endParaRPr lang="en-CA" sz="10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A94220-16BB-4636-DAFB-15C118883A0A}"/>
              </a:ext>
            </a:extLst>
          </p:cNvPr>
          <p:cNvSpPr txBox="1"/>
          <p:nvPr/>
        </p:nvSpPr>
        <p:spPr>
          <a:xfrm>
            <a:off x="4150958" y="3882409"/>
            <a:ext cx="1877776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/>
              <a:t>Landscape Resilience Equation</a:t>
            </a:r>
            <a:endParaRPr lang="en-CA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C92FBE-09BB-1C6C-590E-7044A686F432}"/>
              </a:ext>
            </a:extLst>
          </p:cNvPr>
          <p:cNvSpPr txBox="1"/>
          <p:nvPr/>
        </p:nvSpPr>
        <p:spPr>
          <a:xfrm>
            <a:off x="760588" y="4685883"/>
            <a:ext cx="846369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/>
              <a:t>Reset values</a:t>
            </a:r>
            <a:endParaRPr lang="en-CA" sz="1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464E93-20BA-7220-D686-C87339E83F98}"/>
              </a:ext>
            </a:extLst>
          </p:cNvPr>
          <p:cNvSpPr txBox="1"/>
          <p:nvPr/>
        </p:nvSpPr>
        <p:spPr>
          <a:xfrm>
            <a:off x="1800231" y="4677493"/>
            <a:ext cx="1290846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/>
              <a:t>Update score on map</a:t>
            </a:r>
            <a:endParaRPr lang="en-CA" sz="100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92F9629-9CDD-4C3F-8379-ED086709FFE1}"/>
              </a:ext>
            </a:extLst>
          </p:cNvPr>
          <p:cNvCxnSpPr>
            <a:cxnSpLocks/>
          </p:cNvCxnSpPr>
          <p:nvPr/>
        </p:nvCxnSpPr>
        <p:spPr>
          <a:xfrm flipV="1">
            <a:off x="8046720" y="3317065"/>
            <a:ext cx="0" cy="387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7912EE-E3EB-4FD9-AFE4-9FBBB16A4ACF}"/>
              </a:ext>
            </a:extLst>
          </p:cNvPr>
          <p:cNvSpPr txBox="1"/>
          <p:nvPr/>
        </p:nvSpPr>
        <p:spPr>
          <a:xfrm>
            <a:off x="7785176" y="3704921"/>
            <a:ext cx="9383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/>
              <a:t>Click points to view LR Score </a:t>
            </a:r>
            <a:endParaRPr lang="en-CA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05E07-814C-6A9C-FAC9-655A4A9F5EDC}"/>
              </a:ext>
            </a:extLst>
          </p:cNvPr>
          <p:cNvSpPr txBox="1"/>
          <p:nvPr/>
        </p:nvSpPr>
        <p:spPr>
          <a:xfrm>
            <a:off x="6886574" y="2437950"/>
            <a:ext cx="100054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/>
              <a:t>Toggle overlays</a:t>
            </a:r>
            <a:endParaRPr lang="en-CA" sz="10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F8C428-8A3E-48FB-E219-7579D958B263}"/>
              </a:ext>
            </a:extLst>
          </p:cNvPr>
          <p:cNvCxnSpPr>
            <a:cxnSpLocks/>
          </p:cNvCxnSpPr>
          <p:nvPr/>
        </p:nvCxnSpPr>
        <p:spPr>
          <a:xfrm>
            <a:off x="7453937" y="2700315"/>
            <a:ext cx="542333" cy="437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8E333D-A3B5-9B86-FC87-A8A7C699CF3C}"/>
              </a:ext>
            </a:extLst>
          </p:cNvPr>
          <p:cNvSpPr txBox="1"/>
          <p:nvPr/>
        </p:nvSpPr>
        <p:spPr>
          <a:xfrm>
            <a:off x="3681952" y="1499969"/>
            <a:ext cx="647699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/>
              <a:t>Web link</a:t>
            </a:r>
            <a:endParaRPr lang="en-CA" sz="10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3BBE76-0E9D-A5DF-7828-4DAE20E78935}"/>
              </a:ext>
            </a:extLst>
          </p:cNvPr>
          <p:cNvCxnSpPr>
            <a:cxnSpLocks/>
          </p:cNvCxnSpPr>
          <p:nvPr/>
        </p:nvCxnSpPr>
        <p:spPr>
          <a:xfrm flipH="1" flipV="1">
            <a:off x="2944999" y="1367690"/>
            <a:ext cx="736952" cy="21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FAB0B31-22A8-1B40-3329-3629B56B235A}"/>
              </a:ext>
            </a:extLst>
          </p:cNvPr>
          <p:cNvSpPr txBox="1"/>
          <p:nvPr/>
        </p:nvSpPr>
        <p:spPr>
          <a:xfrm>
            <a:off x="3870399" y="3128013"/>
            <a:ext cx="56111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/>
              <a:t>Legend</a:t>
            </a:r>
            <a:endParaRPr lang="en-CA" sz="100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A81F2C6-74C9-318D-3825-4935DA918E4C}"/>
              </a:ext>
            </a:extLst>
          </p:cNvPr>
          <p:cNvCxnSpPr>
            <a:cxnSpLocks/>
          </p:cNvCxnSpPr>
          <p:nvPr/>
        </p:nvCxnSpPr>
        <p:spPr>
          <a:xfrm flipH="1">
            <a:off x="3703440" y="3374234"/>
            <a:ext cx="361708" cy="330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81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Landscape Resilience?</a:t>
            </a: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65A31-31C6-888F-AF71-FAD7B2A5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39997"/>
            <a:ext cx="8402707" cy="40166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19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400"/>
              </a:spcBef>
              <a:spcAft>
                <a:spcPts val="1800"/>
              </a:spcAft>
            </a:pPr>
            <a:r>
              <a:rPr lang="en-US" sz="1700" dirty="0"/>
              <a:t>To </a:t>
            </a:r>
            <a:r>
              <a:rPr lang="en-US" sz="1700" b="1" dirty="0"/>
              <a:t>quantify</a:t>
            </a:r>
            <a:r>
              <a:rPr lang="en-US" sz="1700" dirty="0"/>
              <a:t> Canada’s landscape using a </a:t>
            </a:r>
            <a:r>
              <a:rPr lang="en-US" sz="1700" b="1" dirty="0"/>
              <a:t>single</a:t>
            </a:r>
            <a:r>
              <a:rPr lang="en-US" sz="1700" dirty="0"/>
              <a:t> </a:t>
            </a:r>
            <a:r>
              <a:rPr lang="en-US" sz="1700" b="1" dirty="0"/>
              <a:t>metric</a:t>
            </a:r>
            <a:r>
              <a:rPr lang="en-US" sz="1700" dirty="0"/>
              <a:t>. </a:t>
            </a:r>
          </a:p>
          <a:p>
            <a:pPr>
              <a:lnSpc>
                <a:spcPct val="120000"/>
              </a:lnSpc>
              <a:spcBef>
                <a:spcPts val="400"/>
              </a:spcBef>
              <a:spcAft>
                <a:spcPts val="1800"/>
              </a:spcAft>
            </a:pPr>
            <a:r>
              <a:rPr lang="en-US" sz="1700" dirty="0"/>
              <a:t>To increase planning efficiency with a </a:t>
            </a:r>
            <a:r>
              <a:rPr lang="en-US" sz="1700" b="1" dirty="0"/>
              <a:t>centralized </a:t>
            </a:r>
            <a:r>
              <a:rPr lang="en-US" sz="1700" dirty="0"/>
              <a:t>approach.</a:t>
            </a:r>
          </a:p>
          <a:p>
            <a:pPr>
              <a:lnSpc>
                <a:spcPct val="120000"/>
              </a:lnSpc>
              <a:spcBef>
                <a:spcPts val="400"/>
              </a:spcBef>
              <a:spcAft>
                <a:spcPts val="1800"/>
              </a:spcAft>
            </a:pPr>
            <a:r>
              <a:rPr lang="en-US" sz="1700" dirty="0"/>
              <a:t>To align conservation efforts with the </a:t>
            </a:r>
            <a:r>
              <a:rPr lang="en-US" sz="1700" b="1" dirty="0">
                <a:hlinkClick r:id="rId3"/>
              </a:rPr>
              <a:t>strategic plan</a:t>
            </a:r>
            <a:r>
              <a:rPr lang="en-US" sz="1700" b="1" dirty="0"/>
              <a:t> </a:t>
            </a:r>
            <a:r>
              <a:rPr lang="en-US" sz="1700" dirty="0"/>
              <a:t>(optimize delivery</a:t>
            </a:r>
            <a:r>
              <a:rPr lang="en-US" sz="1700" b="1" dirty="0"/>
              <a:t> </a:t>
            </a:r>
            <a:r>
              <a:rPr lang="en-US" sz="1700" dirty="0"/>
              <a:t>and accelerate conservation) and </a:t>
            </a:r>
            <a:r>
              <a:rPr lang="en-US" sz="1700" b="1" dirty="0"/>
              <a:t>evaluate impact</a:t>
            </a:r>
            <a:r>
              <a:rPr lang="en-US" sz="1700" dirty="0"/>
              <a:t>.</a:t>
            </a:r>
            <a:endParaRPr lang="en-US" sz="1700" b="1" dirty="0"/>
          </a:p>
          <a:p>
            <a:pPr>
              <a:lnSpc>
                <a:spcPct val="120000"/>
              </a:lnSpc>
              <a:spcBef>
                <a:spcPts val="400"/>
              </a:spcBef>
              <a:spcAft>
                <a:spcPts val="1800"/>
              </a:spcAft>
            </a:pPr>
            <a:r>
              <a:rPr lang="en-US" sz="1700" dirty="0"/>
              <a:t>To </a:t>
            </a:r>
            <a:r>
              <a:rPr lang="en-US" sz="1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 </a:t>
            </a:r>
            <a:r>
              <a:rPr lang="en-US" sz="17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onnectivity</a:t>
            </a:r>
            <a:r>
              <a:rPr lang="en-US" sz="17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A</a:t>
            </a:r>
            <a:r>
              <a:rPr lang="en-US" sz="1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dequacy, </a:t>
            </a:r>
            <a:r>
              <a:rPr lang="en-US" sz="17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sz="1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epresentatives and </a:t>
            </a:r>
            <a:r>
              <a:rPr lang="en-US" sz="17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sz="1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fficiency principles to the landscape (</a:t>
            </a:r>
            <a:r>
              <a:rPr lang="en-US" sz="1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C.A.R.E.</a:t>
            </a:r>
            <a:r>
              <a:rPr lang="en-US" sz="1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).</a:t>
            </a:r>
          </a:p>
          <a:p>
            <a:pPr>
              <a:lnSpc>
                <a:spcPct val="120000"/>
              </a:lnSpc>
              <a:spcBef>
                <a:spcPts val="400"/>
              </a:spcBef>
              <a:spcAft>
                <a:spcPts val="1800"/>
              </a:spcAft>
            </a:pPr>
            <a:r>
              <a:rPr lang="en-US" sz="1700" i="0" dirty="0">
                <a:solidFill>
                  <a:srgbClr val="2828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</a:t>
            </a:r>
            <a:r>
              <a:rPr lang="en-US" sz="1700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</a:t>
            </a:r>
            <a:r>
              <a:rPr lang="en-US" sz="1700" i="0" dirty="0">
                <a:solidFill>
                  <a:srgbClr val="2828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rovide</a:t>
            </a:r>
            <a:r>
              <a:rPr lang="en-US" sz="1700" b="1" i="0" dirty="0">
                <a:solidFill>
                  <a:srgbClr val="2828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700" b="0" i="0" dirty="0">
                <a:solidFill>
                  <a:srgbClr val="2828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basis for directing </a:t>
            </a:r>
            <a:r>
              <a:rPr lang="en-US" sz="1700" b="1" i="0" dirty="0">
                <a:solidFill>
                  <a:srgbClr val="2828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limited resources </a:t>
            </a:r>
            <a:r>
              <a:rPr lang="en-US" sz="1700" b="0" i="0" dirty="0">
                <a:solidFill>
                  <a:srgbClr val="2828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those areas on the landscape where they are likely to have the </a:t>
            </a:r>
            <a:r>
              <a:rPr lang="en-US" sz="1700" b="1" i="0" dirty="0">
                <a:solidFill>
                  <a:srgbClr val="282828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greatest benefit.</a:t>
            </a:r>
          </a:p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1800"/>
              </a:spcAft>
              <a:buNone/>
            </a:pPr>
            <a:endParaRPr lang="en-US" sz="17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20000"/>
              </a:lnSpc>
              <a:spcBef>
                <a:spcPts val="400"/>
              </a:spcBef>
              <a:spcAft>
                <a:spcPts val="1800"/>
              </a:spcAft>
            </a:pPr>
            <a:endParaRPr lang="en-US" sz="17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63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Landscape Resilience?</a:t>
            </a:r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65A31-31C6-888F-AF71-FAD7B2A5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748042"/>
            <a:ext cx="8243680" cy="4183412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spcBef>
                <a:spcPts val="400"/>
              </a:spcBef>
              <a:spcAft>
                <a:spcPts val="600"/>
              </a:spcAft>
              <a:buNone/>
            </a:pPr>
            <a:endParaRPr lang="en-US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1800"/>
              </a:spcAft>
            </a:pP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Landscape Resilience</a:t>
            </a:r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 an area of land marked with the combination of biodiversity and diverse, connected habitat that enables species to persist and adapt to environmental pressures over time.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1800"/>
              </a:spcAft>
            </a:pP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Landscape Resilience Score 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 the result of combining </a:t>
            </a: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ecological variables 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that address </a:t>
            </a:r>
            <a:r>
              <a:rPr lang="en-US" sz="1400" dirty="0">
                <a:solidFill>
                  <a:schemeClr val="tx1"/>
                </a:solidFill>
                <a:highlight>
                  <a:srgbClr val="B3DE69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protection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dirty="0">
                <a:solidFill>
                  <a:schemeClr val="tx1"/>
                </a:solidFill>
                <a:highlight>
                  <a:srgbClr val="8DD3C7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biodiversity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dirty="0">
                <a:solidFill>
                  <a:schemeClr val="tx1"/>
                </a:solidFill>
                <a:highlight>
                  <a:srgbClr val="FDB462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connectivity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dirty="0">
                <a:solidFill>
                  <a:schemeClr val="tx1"/>
                </a:solidFill>
                <a:highlight>
                  <a:srgbClr val="FCCDE5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climate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dirty="0">
                <a:highlight>
                  <a:srgbClr val="FFED6F"/>
                </a:highlight>
              </a:rPr>
              <a:t>habitat</a:t>
            </a:r>
            <a:r>
              <a:rPr lang="en-US" sz="1400" dirty="0"/>
              <a:t>, 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en-US" sz="1400" dirty="0">
                <a:solidFill>
                  <a:schemeClr val="tx1"/>
                </a:solidFill>
                <a:highlight>
                  <a:srgbClr val="FB8072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threats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at the landscape scale.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1800"/>
              </a:spcAft>
            </a:pP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NCC measures Landscape Resilience at the </a:t>
            </a: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1km x 1km 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pixel scale using the Landscape</a:t>
            </a: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Resilience</a:t>
            </a: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Each pixel makes up the Landscape Resilience </a:t>
            </a: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Base Layer.</a:t>
            </a:r>
          </a:p>
          <a:p>
            <a:pPr>
              <a:lnSpc>
                <a:spcPct val="13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NCC’s </a:t>
            </a: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interpretation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of resilience. See appendix and reference slides for       academic literature definitions.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334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will Landscape Resilience be Used?</a:t>
            </a: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65A31-31C6-888F-AF71-FAD7B2A5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1264"/>
            <a:ext cx="7979322" cy="4046496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2000" dirty="0"/>
              <a:t>To support </a:t>
            </a:r>
            <a:r>
              <a:rPr lang="en-US" sz="2000" b="1" dirty="0"/>
              <a:t>landscape scale </a:t>
            </a:r>
            <a:r>
              <a:rPr lang="en-US" sz="2000" dirty="0"/>
              <a:t>conservation planning</a:t>
            </a:r>
            <a:endParaRPr lang="en-US" sz="2000" b="1" dirty="0"/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sz="1200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 set priorities at the </a:t>
            </a:r>
            <a:r>
              <a:rPr lang="en-US" sz="12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Canada-wide </a:t>
            </a:r>
            <a:r>
              <a:rPr lang="en-US" sz="1200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scale and provide a </a:t>
            </a:r>
            <a:r>
              <a:rPr lang="en-US" sz="12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case for conservation</a:t>
            </a: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help identify unprotected resilient areas as </a:t>
            </a:r>
            <a:r>
              <a:rPr lang="en-US"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candidates</a:t>
            </a: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for </a:t>
            </a:r>
            <a:r>
              <a:rPr lang="en-US"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area-based conservation</a:t>
            </a: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help identify degraded areas as </a:t>
            </a:r>
            <a:r>
              <a:rPr lang="en-US"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candidates</a:t>
            </a: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for </a:t>
            </a:r>
            <a:r>
              <a:rPr lang="en-US"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restoration.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</a:t>
            </a:r>
            <a:r>
              <a:rPr lang="en-US"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quantify</a:t>
            </a: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projects contribution to </a:t>
            </a:r>
            <a:r>
              <a:rPr lang="en-US"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increasing</a:t>
            </a: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Landscape Resilience.</a:t>
            </a:r>
          </a:p>
          <a:p>
            <a:pPr marL="342900" lvl="1" indent="0">
              <a:lnSpc>
                <a:spcPct val="130000"/>
              </a:lnSpc>
              <a:spcAft>
                <a:spcPts val="600"/>
              </a:spcAft>
              <a:buNone/>
            </a:pPr>
            <a:endParaRPr lang="en-US" sz="1200" dirty="0"/>
          </a:p>
          <a:p>
            <a:pPr marL="0" indent="0">
              <a:lnSpc>
                <a:spcPct val="1300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Areas</a:t>
            </a:r>
            <a:r>
              <a:rPr lang="en-US" sz="1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with high Landscape Resilience </a:t>
            </a:r>
            <a:r>
              <a:rPr lang="en-US" sz="17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Scores</a:t>
            </a:r>
            <a:r>
              <a:rPr lang="en-US" sz="1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implies </a:t>
            </a:r>
            <a:r>
              <a:rPr lang="en-US" sz="1700" dirty="0">
                <a:solidFill>
                  <a:srgbClr val="000000"/>
                </a:solidFill>
                <a:highlight>
                  <a:srgbClr val="B3DE69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protection</a:t>
            </a:r>
            <a:r>
              <a:rPr lang="en-US" sz="1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700" dirty="0">
                <a:solidFill>
                  <a:srgbClr val="000000"/>
                </a:solidFill>
                <a:highlight>
                  <a:srgbClr val="8DD3C7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biodiversity</a:t>
            </a:r>
            <a:r>
              <a:rPr lang="en-US" sz="1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700" dirty="0">
                <a:solidFill>
                  <a:srgbClr val="000000"/>
                </a:solidFill>
                <a:highlight>
                  <a:srgbClr val="FDB462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connectivity</a:t>
            </a:r>
            <a:r>
              <a:rPr lang="en-US" sz="1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highlight>
                  <a:srgbClr val="FCCDE5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climate</a:t>
            </a:r>
            <a:r>
              <a:rPr lang="en-US" sz="1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</a:t>
            </a:r>
            <a:r>
              <a:rPr lang="en-US" sz="1700" dirty="0">
                <a:solidFill>
                  <a:srgbClr val="000000"/>
                </a:solidFill>
                <a:highlight>
                  <a:srgbClr val="FFED6F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habitat</a:t>
            </a:r>
            <a:r>
              <a:rPr lang="en-US" sz="1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are well </a:t>
            </a:r>
            <a:r>
              <a:rPr lang="en-US" sz="17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</a:t>
            </a:r>
            <a:r>
              <a:rPr lang="en-US" sz="1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with minimized </a:t>
            </a:r>
            <a:r>
              <a:rPr lang="en-US" sz="1700" dirty="0">
                <a:solidFill>
                  <a:srgbClr val="000000"/>
                </a:solidFill>
                <a:highlight>
                  <a:srgbClr val="FB8072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threats</a:t>
            </a:r>
            <a:r>
              <a:rPr lang="en-US" sz="1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1785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Drives Landscape Resilience?</a:t>
            </a: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65A31-31C6-888F-AF71-FAD7B2A5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7415"/>
            <a:ext cx="8402707" cy="40166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90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1700" dirty="0">
                <a:highlight>
                  <a:srgbClr val="B3DE69"/>
                </a:highlight>
              </a:rPr>
              <a:t>Protection: </a:t>
            </a:r>
            <a:r>
              <a:rPr lang="en-US" sz="1400" dirty="0"/>
              <a:t>          existing conservation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1700" dirty="0">
                <a:highlight>
                  <a:srgbClr val="8DD3C7"/>
                </a:highlight>
              </a:rPr>
              <a:t>Biodiversity: </a:t>
            </a:r>
            <a:r>
              <a:rPr lang="en-US" sz="1400" dirty="0"/>
              <a:t>        richness, adequacy, key biodiversity areas, SAR critical habitat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1700" dirty="0">
                <a:highlight>
                  <a:srgbClr val="FCCDE5"/>
                </a:highlight>
              </a:rPr>
              <a:t>Climate: </a:t>
            </a:r>
            <a:r>
              <a:rPr lang="en-US" sz="1700" dirty="0"/>
              <a:t>            </a:t>
            </a:r>
            <a:r>
              <a:rPr lang="en-US" sz="1400" dirty="0"/>
              <a:t>centrality, refugia</a:t>
            </a:r>
            <a:endParaRPr lang="en-US" sz="1400" dirty="0">
              <a:highlight>
                <a:srgbClr val="FDB462"/>
              </a:highlight>
            </a:endParaRP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1700" dirty="0">
                <a:highlight>
                  <a:srgbClr val="FDB462"/>
                </a:highlight>
              </a:rPr>
              <a:t>Connectivity: </a:t>
            </a:r>
            <a:r>
              <a:rPr lang="en-US" sz="1700" dirty="0"/>
              <a:t>     </a:t>
            </a:r>
            <a:r>
              <a:rPr lang="en-US" sz="1400" dirty="0"/>
              <a:t>current density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1700" dirty="0">
                <a:highlight>
                  <a:srgbClr val="FFED6F"/>
                </a:highlight>
              </a:rPr>
              <a:t>Habitat:</a:t>
            </a:r>
            <a:r>
              <a:rPr lang="en-US" sz="1700" dirty="0"/>
              <a:t>              </a:t>
            </a:r>
            <a:r>
              <a:rPr lang="en-US" sz="1400" dirty="0"/>
              <a:t>forest, wetland, grassland, rivers, shoreline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1700" dirty="0">
                <a:highlight>
                  <a:srgbClr val="FB8072"/>
                </a:highlight>
              </a:rPr>
              <a:t>Threats: </a:t>
            </a:r>
            <a:r>
              <a:rPr lang="en-US" sz="1400" dirty="0"/>
              <a:t>               human disturbance, climate extremes</a:t>
            </a:r>
          </a:p>
          <a:p>
            <a:pPr marL="342900" lvl="1" indent="0">
              <a:lnSpc>
                <a:spcPct val="120000"/>
              </a:lnSpc>
              <a:buNone/>
            </a:pPr>
            <a:endParaRPr lang="en-US" dirty="0">
              <a:highlight>
                <a:srgbClr val="FB8072"/>
              </a:highlight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E42AE-707F-2774-AE49-D3D8A985876C}"/>
              </a:ext>
            </a:extLst>
          </p:cNvPr>
          <p:cNvSpPr txBox="1"/>
          <p:nvPr/>
        </p:nvSpPr>
        <p:spPr>
          <a:xfrm>
            <a:off x="628650" y="1106947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Themes</a:t>
            </a:r>
            <a:endParaRPr lang="en-CA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58AC0-4E9F-22B8-BC35-8B96F699AD05}"/>
              </a:ext>
            </a:extLst>
          </p:cNvPr>
          <p:cNvSpPr txBox="1"/>
          <p:nvPr/>
        </p:nvSpPr>
        <p:spPr>
          <a:xfrm>
            <a:off x="2498036" y="1114126"/>
            <a:ext cx="868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Variables</a:t>
            </a:r>
            <a:endParaRPr lang="en-CA" b="1" u="sng" dirty="0"/>
          </a:p>
        </p:txBody>
      </p:sp>
    </p:spTree>
    <p:extLst>
      <p:ext uri="{BB962C8B-B14F-4D97-AF65-F5344CB8AC3E}">
        <p14:creationId xmlns:p14="http://schemas.microsoft.com/office/powerpoint/2010/main" val="344928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Landscape Resilience Inputs </a:t>
            </a:r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65A31-31C6-888F-AF71-FAD7B2A5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126548"/>
            <a:ext cx="7411764" cy="3864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B3DE69"/>
                </a:highlight>
              </a:rPr>
              <a:t>Protection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Protected areas contribute to Landscape Resilience by </a:t>
            </a:r>
            <a:r>
              <a:rPr lang="en-US" sz="1400" b="1" dirty="0"/>
              <a:t>safeguarding</a:t>
            </a:r>
            <a:r>
              <a:rPr lang="en-US" sz="1400" dirty="0"/>
              <a:t> species from threats of biodiversity loss.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Variables that capture Protection:</a:t>
            </a:r>
          </a:p>
          <a:p>
            <a:r>
              <a:rPr lang="en-US" sz="1200" b="1" dirty="0">
                <a:highlight>
                  <a:srgbClr val="B3DE69"/>
                </a:highlight>
              </a:rPr>
              <a:t>Existing conservation </a:t>
            </a:r>
            <a:r>
              <a:rPr lang="en-US" sz="1200" dirty="0"/>
              <a:t>from </a:t>
            </a:r>
            <a:r>
              <a:rPr lang="en-US" sz="1200" dirty="0">
                <a:hlinkClick r:id="rId3"/>
              </a:rPr>
              <a:t>Canadian Protected and Conserved Areas Database</a:t>
            </a:r>
            <a:endParaRPr lang="en-US" sz="1200" dirty="0"/>
          </a:p>
          <a:p>
            <a:r>
              <a:rPr lang="en-US" sz="1200" dirty="0"/>
              <a:t>This includes NCC fee simple and conservation agreement achievements not in CPCAD</a:t>
            </a:r>
          </a:p>
          <a:p>
            <a:r>
              <a:rPr lang="en-US" sz="1200" dirty="0"/>
              <a:t>All protected area classes are considered equal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6C7D8DE-13B1-FB63-DBC4-BD613D347951}"/>
              </a:ext>
            </a:extLst>
          </p:cNvPr>
          <p:cNvSpPr txBox="1">
            <a:spLocks/>
          </p:cNvSpPr>
          <p:nvPr/>
        </p:nvSpPr>
        <p:spPr>
          <a:xfrm>
            <a:off x="628650" y="3418038"/>
            <a:ext cx="7886700" cy="12003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196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Landscape Resilience Inputs</a:t>
            </a:r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65A31-31C6-888F-AF71-FAD7B2A5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94" y="1115468"/>
            <a:ext cx="7500051" cy="38640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8DD3C7"/>
                </a:highlight>
              </a:rPr>
              <a:t>Biodiversity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Biodiversity theme is captured by mapping species richness and calculating protection goals for each species. Individual goals are then summed into a single cumulative </a:t>
            </a:r>
            <a:r>
              <a:rPr lang="en-US" sz="1400" b="1" dirty="0"/>
              <a:t>adequacy goal</a:t>
            </a:r>
            <a:r>
              <a:rPr lang="en-US" sz="1400" dirty="0"/>
              <a:t>. 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The cumulative adequacy goal explains the required protection needed to ensure species </a:t>
            </a:r>
            <a:r>
              <a:rPr lang="en-US" sz="1400" b="1" dirty="0"/>
              <a:t>persistence</a:t>
            </a:r>
            <a:r>
              <a:rPr lang="en-US" sz="1400" dirty="0"/>
              <a:t> throughout time; where some species need more conservation than others (</a:t>
            </a:r>
            <a:r>
              <a:rPr lang="en-US" sz="1400" dirty="0">
                <a:hlinkClick r:id="rId3"/>
              </a:rPr>
              <a:t>Rodrigues et al, 2004</a:t>
            </a:r>
            <a:r>
              <a:rPr lang="en-US" sz="1400" dirty="0"/>
              <a:t>).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endParaRPr lang="en-US" sz="16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/>
              <a:t>Variables that capture Biodiversity:</a:t>
            </a:r>
          </a:p>
          <a:p>
            <a:r>
              <a:rPr lang="en-US" sz="1200" b="1" dirty="0">
                <a:highlight>
                  <a:srgbClr val="8DD3C7"/>
                </a:highlight>
              </a:rPr>
              <a:t>Species at risk</a:t>
            </a:r>
            <a:r>
              <a:rPr lang="en-US" sz="1200" dirty="0"/>
              <a:t>: richness &amp; cumulative adequacy goal (</a:t>
            </a:r>
            <a:r>
              <a:rPr lang="en-US" sz="1200" dirty="0">
                <a:hlinkClick r:id="rId4"/>
              </a:rPr>
              <a:t>ECCC</a:t>
            </a:r>
            <a:r>
              <a:rPr lang="en-US" sz="1200" dirty="0"/>
              <a:t>)</a:t>
            </a:r>
          </a:p>
          <a:p>
            <a:r>
              <a:rPr lang="en-US" sz="1200" b="1" dirty="0">
                <a:highlight>
                  <a:srgbClr val="8DD3C7"/>
                </a:highlight>
              </a:rPr>
              <a:t>Endemic species</a:t>
            </a:r>
            <a:r>
              <a:rPr lang="en-US" sz="1200" dirty="0"/>
              <a:t>: richness &amp; cumulative adequacy goal (NSC)</a:t>
            </a:r>
          </a:p>
          <a:p>
            <a:r>
              <a:rPr lang="en-US" sz="1200" b="1" dirty="0">
                <a:highlight>
                  <a:srgbClr val="8DD3C7"/>
                </a:highlight>
              </a:rPr>
              <a:t>Common species</a:t>
            </a:r>
            <a:r>
              <a:rPr lang="en-US" sz="1200" dirty="0"/>
              <a:t>: richness &amp; cumulative adequacy goal (IUCN &amp; NSC)</a:t>
            </a:r>
          </a:p>
          <a:p>
            <a:r>
              <a:rPr lang="en-US" sz="1200" b="1" dirty="0">
                <a:highlight>
                  <a:srgbClr val="8DD3C7"/>
                </a:highlight>
              </a:rPr>
              <a:t>Key biodiversity areas </a:t>
            </a:r>
            <a:r>
              <a:rPr lang="en-US" sz="1200" dirty="0"/>
              <a:t>(</a:t>
            </a:r>
            <a:r>
              <a:rPr lang="en-US" sz="1200" dirty="0">
                <a:hlinkClick r:id="rId5"/>
              </a:rPr>
              <a:t>KBA Canada </a:t>
            </a:r>
            <a:r>
              <a:rPr lang="en-US" sz="1200" dirty="0"/>
              <a:t>&amp; </a:t>
            </a:r>
            <a:r>
              <a:rPr lang="en-US" sz="1200" dirty="0">
                <a:hlinkClick r:id="rId6"/>
              </a:rPr>
              <a:t>Birds Canada</a:t>
            </a:r>
            <a:r>
              <a:rPr lang="en-US" sz="1200" dirty="0"/>
              <a:t>) </a:t>
            </a:r>
          </a:p>
          <a:p>
            <a:r>
              <a:rPr lang="en-US" sz="1200" b="1" dirty="0">
                <a:highlight>
                  <a:srgbClr val="8DD3C7"/>
                </a:highlight>
              </a:rPr>
              <a:t>SAR Critical habitat for species at risk </a:t>
            </a:r>
            <a:r>
              <a:rPr lang="en-US" sz="1200" dirty="0"/>
              <a:t>(</a:t>
            </a:r>
            <a:r>
              <a:rPr lang="en-US" sz="1200" dirty="0">
                <a:hlinkClick r:id="rId7"/>
              </a:rPr>
              <a:t>ECCC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6C7D8DE-13B1-FB63-DBC4-BD613D347951}"/>
              </a:ext>
            </a:extLst>
          </p:cNvPr>
          <p:cNvSpPr txBox="1">
            <a:spLocks/>
          </p:cNvSpPr>
          <p:nvPr/>
        </p:nvSpPr>
        <p:spPr>
          <a:xfrm>
            <a:off x="628650" y="3418038"/>
            <a:ext cx="7886700" cy="12003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5944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1DA570-A070-3FC0-D489-3B7DA96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Landscape Resilience Inputs</a:t>
            </a:r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65A31-31C6-888F-AF71-FAD7B2A5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95" y="1115468"/>
            <a:ext cx="7500050" cy="3864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CCDE5"/>
                </a:highlight>
              </a:rPr>
              <a:t>Climate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Related to </a:t>
            </a:r>
            <a:r>
              <a:rPr lang="en-US" sz="1400" b="1" dirty="0"/>
              <a:t>connectivity</a:t>
            </a:r>
            <a:r>
              <a:rPr lang="en-US" sz="1400" dirty="0"/>
              <a:t>, it is important to adjust for the effects of climate change and give species the opportunity to move as climate conditions change.</a:t>
            </a:r>
          </a:p>
          <a:p>
            <a:pPr>
              <a:lnSpc>
                <a:spcPct val="120000"/>
              </a:lnSpc>
            </a:pPr>
            <a:r>
              <a:rPr lang="en-US" sz="1400" b="0" i="0" dirty="0">
                <a:solidFill>
                  <a:srgbClr val="1F1F1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Many species will be facing conditions beyond their ability to survive by 2100 and will need to </a:t>
            </a:r>
            <a:r>
              <a:rPr lang="en-US" sz="1400" b="1" i="0" dirty="0">
                <a:solidFill>
                  <a:srgbClr val="1F1F1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shift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to more suitable environments to </a:t>
            </a:r>
            <a:r>
              <a:rPr lang="en-US" sz="1400" b="1" i="0" dirty="0">
                <a:solidFill>
                  <a:srgbClr val="1F1F1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persist </a:t>
            </a:r>
            <a:r>
              <a:rPr lang="en-US" sz="1400" i="0" dirty="0">
                <a:solidFill>
                  <a:srgbClr val="1F1F1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(Karen et al, 2023)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/>
              <a:t>Variables that capture Climate:</a:t>
            </a:r>
          </a:p>
          <a:p>
            <a:r>
              <a:rPr lang="en-US" sz="1200" b="1" dirty="0">
                <a:highlight>
                  <a:srgbClr val="FCCDE5"/>
                </a:highlight>
              </a:rPr>
              <a:t>Climate refugia </a:t>
            </a:r>
            <a:r>
              <a:rPr lang="en-US" sz="1200" dirty="0"/>
              <a:t>(</a:t>
            </a:r>
            <a:r>
              <a:rPr lang="en-US" sz="1200" dirty="0" err="1"/>
              <a:t>Stralberg</a:t>
            </a:r>
            <a:r>
              <a:rPr lang="en-US" sz="1200" dirty="0"/>
              <a:t> et al. 2021; </a:t>
            </a:r>
            <a:r>
              <a:rPr lang="en-US" sz="1200" dirty="0" err="1">
                <a:hlinkClick r:id="rId3"/>
              </a:rPr>
              <a:t>AdaptWest</a:t>
            </a:r>
            <a:r>
              <a:rPr lang="en-US" sz="12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1100" dirty="0"/>
              <a:t>Locations with rare climatic conditions that are likely to facilitate species persistence under climate change</a:t>
            </a:r>
          </a:p>
          <a:p>
            <a:r>
              <a:rPr lang="en-US" sz="1200" b="1" dirty="0">
                <a:highlight>
                  <a:srgbClr val="FCCDE5"/>
                </a:highlight>
              </a:rPr>
              <a:t>Climate centrality </a:t>
            </a:r>
            <a:r>
              <a:rPr lang="en-US" sz="1200" dirty="0"/>
              <a:t>(Carroll et al. 2018; </a:t>
            </a:r>
            <a:r>
              <a:rPr lang="en-US" sz="1200" dirty="0" err="1">
                <a:hlinkClick r:id="rId4"/>
              </a:rPr>
              <a:t>AdaptWest</a:t>
            </a:r>
            <a:r>
              <a:rPr lang="en-US" sz="1200" dirty="0"/>
              <a:t>)</a:t>
            </a:r>
          </a:p>
          <a:p>
            <a:pPr lvl="1"/>
            <a:r>
              <a:rPr lang="en-US" sz="1100" dirty="0"/>
              <a:t>Represents connectivity between current and future climate analogs</a:t>
            </a:r>
            <a:endParaRPr lang="en-CA" sz="1100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6C7D8DE-13B1-FB63-DBC4-BD613D347951}"/>
              </a:ext>
            </a:extLst>
          </p:cNvPr>
          <p:cNvSpPr txBox="1">
            <a:spLocks/>
          </p:cNvSpPr>
          <p:nvPr/>
        </p:nvSpPr>
        <p:spPr>
          <a:xfrm>
            <a:off x="628650" y="3418038"/>
            <a:ext cx="7886700" cy="12003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0171553"/>
      </p:ext>
    </p:extLst>
  </p:cSld>
  <p:clrMapOvr>
    <a:masterClrMapping/>
  </p:clrMapOvr>
</p:sld>
</file>

<file path=ppt/theme/theme1.xml><?xml version="1.0" encoding="utf-8"?>
<a:theme xmlns:a="http://schemas.openxmlformats.org/drawingml/2006/main" name="nc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3dae2bc9-964c-4bb7-94bc-c5dd0815213b" ContentTypeId="0x01010070FD3A26C879A74592BE4DD1CF6C17C51002" PreviousValue="false" LastSyncTimeStamp="2022-04-19T15:49:25.177Z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73fb41d-4db5-49df-b889-ce373c40e3ec">
      <Value>2</Value>
      <Value>224</Value>
      <Value>1585</Value>
      <Value>3</Value>
      <Value>1022</Value>
      <Value>1598</Value>
    </TaxCatchAll>
    <Year xmlns="b73fb41d-4db5-49df-b889-ce373c40e3ec">2021</Year>
    <TaxKeywordTaxHTField xmlns="b73fb41d-4db5-49df-b889-ce373c40e3ec">
      <Terms xmlns="http://schemas.microsoft.com/office/infopath/2007/PartnerControls">
        <TermInfo xmlns="http://schemas.microsoft.com/office/infopath/2007/PartnerControls">
          <TermName xmlns="http://schemas.microsoft.com/office/infopath/2007/PartnerControls">16:9</TermName>
          <TermId xmlns="http://schemas.microsoft.com/office/infopath/2007/PartnerControls">df0a0d5b-ae80-4841-b2fe-8ddcb8e3222c</TermId>
        </TermInfo>
        <TermInfo xmlns="http://schemas.microsoft.com/office/infopath/2007/PartnerControls">
          <TermName xmlns="http://schemas.microsoft.com/office/infopath/2007/PartnerControls">Presentation</TermName>
          <TermId xmlns="http://schemas.microsoft.com/office/infopath/2007/PartnerControls">59fc26f9-1c9d-40bc-8a58-d66d91dcc0d5</TermId>
        </TermInfo>
      </Terms>
    </TaxKeywordTaxHTField>
    <_dlc_DocId xmlns="9daf4fce-efdb-4f08-985f-94c0458ac4da">COLL-1941601530-77</_dlc_DocId>
    <_dlc_DocIdUrl xmlns="9daf4fce-efdb-4f08-985f-94c0458ac4da">
      <Url>https://itncc.sharepoint.com/sites/MarketingCollaboration/_layouts/DocIdRedir.aspx?ID=COLL-1941601530-77</Url>
      <Description>COLL-1941601530-77</Description>
    </_dlc_DocIdUrl>
    <hf62e2b7c9654133b3ca7da47c388bce xmlns="b73fb41d-4db5-49df-b889-ce373c40e3ec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and Development</TermName>
          <TermId xmlns="http://schemas.microsoft.com/office/infopath/2007/PartnerControls">cb043f34-81be-43cd-aebf-735cc7c51d79</TermId>
        </TermInfo>
      </Terms>
    </hf62e2b7c9654133b3ca7da47c388bce>
    <e5445ced404845ff8a2b3be9c8f7c65c xmlns="b73fb41d-4db5-49df-b889-ce373c40e3ec">
      <Terms xmlns="http://schemas.microsoft.com/office/infopath/2007/PartnerControls">
        <TermInfo xmlns="http://schemas.microsoft.com/office/infopath/2007/PartnerControls">
          <TermName xmlns="http://schemas.microsoft.com/office/infopath/2007/PartnerControls">National</TermName>
          <TermId xmlns="http://schemas.microsoft.com/office/infopath/2007/PartnerControls">60e160cc-5b62-440e-88bf-c8c5292327f4</TermId>
        </TermInfo>
      </Terms>
    </e5445ced404845ff8a2b3be9c8f7c65c>
    <Topic xmlns="b73fb41d-4db5-49df-b889-ce373c40e3ec">Presentation</Topic>
    <j851f0c75970476ca044f56c831142c9 xmlns="b73fb41d-4db5-49df-b889-ce373c40e3ec">
      <Terms xmlns="http://schemas.microsoft.com/office/infopath/2007/PartnerControls">
        <TermInfo xmlns="http://schemas.microsoft.com/office/infopath/2007/PartnerControls">
          <TermName xmlns="http://schemas.microsoft.com/office/infopath/2007/PartnerControls">Editable Creative</TermName>
          <TermId xmlns="http://schemas.microsoft.com/office/infopath/2007/PartnerControls">29fc3b9e-2d01-4eeb-9c55-b9ac82cf2c15</TermId>
        </TermInfo>
      </Terms>
    </j851f0c75970476ca044f56c831142c9>
    <h5d00e838cac4a36b66416c1ac0f08f4 xmlns="b73fb41d-4db5-49df-b889-ce373c40e3ec">
      <Terms xmlns="http://schemas.microsoft.com/office/infopath/2007/PartnerControls"/>
    </h5d00e838cac4a36b66416c1ac0f08f4>
    <pde0b5a6bb7242599ac30d59622b742d xmlns="b73fb41d-4db5-49df-b889-ce373c40e3ec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Administration</TermName>
          <TermId xmlns="http://schemas.microsoft.com/office/infopath/2007/PartnerControls">15579f7e-1289-4124-875f-fbfdd1ce1e19</TermId>
        </TermInfo>
      </Terms>
    </pde0b5a6bb7242599ac30d59622b742d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Brand Development Document" ma:contentTypeID="0x01010070FD3A26C879A74592BE4DD1CF6C17C510020067E13304C532104281EC8A3037A9164A" ma:contentTypeVersion="11" ma:contentTypeDescription="" ma:contentTypeScope="" ma:versionID="a43c5f1fd3e888c7e6fddeb0e88e3abc">
  <xsd:schema xmlns:xsd="http://www.w3.org/2001/XMLSchema" xmlns:xs="http://www.w3.org/2001/XMLSchema" xmlns:p="http://schemas.microsoft.com/office/2006/metadata/properties" xmlns:ns2="b73fb41d-4db5-49df-b889-ce373c40e3ec" xmlns:ns3="9daf4fce-efdb-4f08-985f-94c0458ac4da" targetNamespace="http://schemas.microsoft.com/office/2006/metadata/properties" ma:root="true" ma:fieldsID="ac958db3d5748ff17de2fdf13965b786" ns2:_="" ns3:_="">
    <xsd:import namespace="b73fb41d-4db5-49df-b889-ce373c40e3ec"/>
    <xsd:import namespace="9daf4fce-efdb-4f08-985f-94c0458ac4da"/>
    <xsd:element name="properties">
      <xsd:complexType>
        <xsd:sequence>
          <xsd:element name="documentManagement">
            <xsd:complexType>
              <xsd:all>
                <xsd:element ref="ns2:Year" minOccurs="0"/>
                <xsd:element ref="ns2:Topic" minOccurs="0"/>
                <xsd:element ref="ns2:hf62e2b7c9654133b3ca7da47c388bce" minOccurs="0"/>
                <xsd:element ref="ns2:TaxKeywordTaxHTField" minOccurs="0"/>
                <xsd:element ref="ns2:e5445ced404845ff8a2b3be9c8f7c65c" minOccurs="0"/>
                <xsd:element ref="ns2:h5d00e838cac4a36b66416c1ac0f08f4" minOccurs="0"/>
                <xsd:element ref="ns2:pde0b5a6bb7242599ac30d59622b742d" minOccurs="0"/>
                <xsd:element ref="ns2:j851f0c75970476ca044f56c831142c9" minOccurs="0"/>
                <xsd:element ref="ns2:TaxCatchAll" minOccurs="0"/>
                <xsd:element ref="ns2:TaxCatchAllLabel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3fb41d-4db5-49df-b889-ce373c40e3ec" elementFormDefault="qualified">
    <xsd:import namespace="http://schemas.microsoft.com/office/2006/documentManagement/types"/>
    <xsd:import namespace="http://schemas.microsoft.com/office/infopath/2007/PartnerControls"/>
    <xsd:element name="Year" ma:index="2" nillable="true" ma:displayName="Year" ma:default="2022" ma:format="Dropdown" ma:internalName="Year">
      <xsd:simpleType>
        <xsd:restriction base="dms:Choice">
          <xsd:enumeration value="2006"/>
          <xsd:enumeration value="2007"/>
          <xsd:enumeration value="2008"/>
          <xsd:enumeration value="2009"/>
          <xsd:enumeration value="2010"/>
          <xsd:enumeration value="2011"/>
          <xsd:enumeration value="2012"/>
          <xsd:enumeration value="2013"/>
          <xsd:enumeration value="2014"/>
          <xsd:enumeration value="2015"/>
          <xsd:enumeration value="2016"/>
          <xsd:enumeration value="2017"/>
          <xsd:enumeration value="2018"/>
          <xsd:enumeration value="2019"/>
          <xsd:enumeration value="2020"/>
          <xsd:enumeration value="2021"/>
          <xsd:enumeration value="2022"/>
          <xsd:enumeration value="2023"/>
          <xsd:enumeration value="2024"/>
          <xsd:enumeration value="2025"/>
        </xsd:restriction>
      </xsd:simpleType>
    </xsd:element>
    <xsd:element name="Topic" ma:index="3" nillable="true" ma:displayName="Topic" ma:format="Dropdown" ma:internalName="Topic">
      <xsd:simpleType>
        <xsd:union memberTypes="dms:Text">
          <xsd:simpleType>
            <xsd:restriction base="dms:Choice">
              <xsd:enumeration value="N/A"/>
            </xsd:restriction>
          </xsd:simpleType>
        </xsd:union>
      </xsd:simpleType>
    </xsd:element>
    <xsd:element name="hf62e2b7c9654133b3ca7da47c388bce" ma:index="12" nillable="true" ma:taxonomy="true" ma:internalName="hf62e2b7c9654133b3ca7da47c388bce" ma:taxonomyFieldName="Unit" ma:displayName="Unit" ma:default="" ma:fieldId="{1f62e2b7-c965-4133-b3ca-7da47c388bce}" ma:sspId="3dae2bc9-964c-4bb7-94bc-c5dd0815213b" ma:termSetId="56d85306-77f6-44be-9e81-c21381c9159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KeywordTaxHTField" ma:index="14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e5445ced404845ff8a2b3be9c8f7c65c" ma:index="16" nillable="true" ma:taxonomy="true" ma:internalName="e5445ced404845ff8a2b3be9c8f7c65c" ma:taxonomyFieldName="Region" ma:displayName="Region" ma:default="" ma:fieldId="{e5445ced-4048-45ff-8a2b-3be9c8f7c65c}" ma:sspId="3dae2bc9-964c-4bb7-94bc-c5dd0815213b" ma:termSetId="df161956-830f-40d6-b064-61e6dd9626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5d00e838cac4a36b66416c1ac0f08f4" ma:index="18" nillable="true" ma:taxonomy="true" ma:internalName="h5d00e838cac4a36b66416c1ac0f08f4" ma:taxonomyFieldName="Sub_x002d_Region" ma:displayName="Sub-Region" ma:default="" ma:fieldId="{15d00e83-8cac-4a36-b664-16c1ac0f08f4}" ma:taxonomyMulti="true" ma:sspId="3dae2bc9-964c-4bb7-94bc-c5dd0815213b" ma:termSetId="e9559363-85d9-4885-98a4-72aa7af6f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de0b5a6bb7242599ac30d59622b742d" ma:index="20" nillable="true" ma:taxonomy="true" ma:internalName="pde0b5a6bb7242599ac30d59622b742d" ma:taxonomyFieldName="Team" ma:displayName="Team" ma:default="" ma:fieldId="{9de0b5a6-bb72-4259-9ac3-0d59622b742d}" ma:sspId="3dae2bc9-964c-4bb7-94bc-c5dd0815213b" ma:termSetId="1873790c-a6c1-4492-926f-31aeed41c9b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851f0c75970476ca044f56c831142c9" ma:index="21" nillable="true" ma:taxonomy="true" ma:internalName="j851f0c75970476ca044f56c831142c9" ma:taxonomyFieldName="Development_x002C__x0020_Marketing_x002C__x0020_Communications_x0020_Doc_x0020_Type" ma:displayName="Doc Type" ma:default="" ma:fieldId="{3851f0c7-5970-476c-a044-f56c831142c9}" ma:sspId="3dae2bc9-964c-4bb7-94bc-c5dd0815213b" ma:termSetId="5051fcf8-20cf-49cd-9470-e4c39a97219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22" nillable="true" ma:displayName="Taxonomy Catch All Column" ma:hidden="true" ma:list="{865cc6eb-5545-4931-81ce-1878db07cf0e}" ma:internalName="TaxCatchAll" ma:showField="CatchAllData" ma:web="9daf4fce-efdb-4f08-985f-94c0458ac4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3" nillable="true" ma:displayName="Taxonomy Catch All Column1" ma:hidden="true" ma:list="{865cc6eb-5545-4931-81ce-1878db07cf0e}" ma:internalName="TaxCatchAllLabel" ma:readOnly="true" ma:showField="CatchAllDataLabel" ma:web="9daf4fce-efdb-4f08-985f-94c0458ac4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af4fce-efdb-4f08-985f-94c0458ac4da" elementFormDefault="qualified">
    <xsd:import namespace="http://schemas.microsoft.com/office/2006/documentManagement/types"/>
    <xsd:import namespace="http://schemas.microsoft.com/office/infopath/2007/PartnerControls"/>
    <xsd:element name="_dlc_DocId" ma:index="24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2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4A9EA0-F30C-4FDA-9437-BDAB378662C2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9C876B4E-9239-4840-BF5E-B55D728E076B}">
  <ds:schemaRefs>
    <ds:schemaRef ds:uri="9daf4fce-efdb-4f08-985f-94c0458ac4da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b73fb41d-4db5-49df-b889-ce373c40e3ec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5F25848-81A4-4056-9048-FD884C8DD719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3070A85-BE5F-4ECE-B1F6-8D04067ED971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C95DB8DD-2968-45AB-A0E1-F330D10D018A}">
  <ds:schemaRefs>
    <ds:schemaRef ds:uri="9daf4fce-efdb-4f08-985f-94c0458ac4da"/>
    <ds:schemaRef ds:uri="b73fb41d-4db5-49df-b889-ce373c40e3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ncc.thmx</Template>
  <TotalTime>2345</TotalTime>
  <Words>1987</Words>
  <Application>Microsoft Office PowerPoint</Application>
  <PresentationFormat>On-screen Show (16:9)</PresentationFormat>
  <Paragraphs>331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Verdana</vt:lpstr>
      <vt:lpstr>ncc</vt:lpstr>
      <vt:lpstr>LANDSCAPE RESILIENCE; CONCEPTS, SCORE &amp; BASE LAYER OVERVIEW  </vt:lpstr>
      <vt:lpstr>Objectives</vt:lpstr>
      <vt:lpstr>Why Landscape Resilience?</vt:lpstr>
      <vt:lpstr>What is Landscape Resilience?</vt:lpstr>
      <vt:lpstr>How will Landscape Resilience be Used?</vt:lpstr>
      <vt:lpstr>What Drives Landscape Resilience?</vt:lpstr>
      <vt:lpstr>Landscape Resilience Inputs </vt:lpstr>
      <vt:lpstr>Landscape Resilience Inputs</vt:lpstr>
      <vt:lpstr>Landscape Resilience Inputs</vt:lpstr>
      <vt:lpstr>Landscape Resilience Inputs</vt:lpstr>
      <vt:lpstr>Landscape Resilience Inputs</vt:lpstr>
      <vt:lpstr>Landscape Resilience Inputs</vt:lpstr>
      <vt:lpstr>Landscape Resilience Equation</vt:lpstr>
      <vt:lpstr>Landscape Resilience Output</vt:lpstr>
      <vt:lpstr>Output Interpretation</vt:lpstr>
      <vt:lpstr>Limitations</vt:lpstr>
      <vt:lpstr>Appendix</vt:lpstr>
      <vt:lpstr>Appendix</vt:lpstr>
      <vt:lpstr>References</vt:lpstr>
      <vt:lpstr>LANDSCAPE RESILIENCE BUILDER  THIS IS NOT THE LANSCAPE RESILIENCE TOOL   </vt:lpstr>
      <vt:lpstr>Landscape Resilience Builder</vt:lpstr>
      <vt:lpstr>Landscape Resilience Builder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NCC Powerpoint Template - Bilingual</dc:title>
  <dc:creator>Nila Sivatheesan</dc:creator>
  <cp:keywords>16:9; Presentation</cp:keywords>
  <cp:lastModifiedBy>Dan Wismer</cp:lastModifiedBy>
  <cp:revision>2</cp:revision>
  <dcterms:created xsi:type="dcterms:W3CDTF">2019-09-11T15:23:30Z</dcterms:created>
  <dcterms:modified xsi:type="dcterms:W3CDTF">2023-11-01T15:58:32Z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0x01010070FD3A26C879A74592BE4DD1CF6C17C510020067E13304C532104281EC8A3037A9164A</vt:lpwstr>
  </property>
  <property fmtid="{D5CDD505-2E9C-101B-9397-08002B2CF9AE}" pid="3" name="_dlc_policyId">
    <vt:lpwstr/>
  </property>
  <property fmtid="{D5CDD505-2E9C-101B-9397-08002B2CF9AE}" pid="4" name="ItemRetentionFormula">
    <vt:lpwstr/>
  </property>
  <property fmtid="{D5CDD505-2E9C-101B-9397-08002B2CF9AE}" pid="5" name="_dlc_DocIdItemGuid">
    <vt:lpwstr>130c6484-4b97-49e9-b2ab-72ebc51ba39b</vt:lpwstr>
  </property>
  <property fmtid="{D5CDD505-2E9C-101B-9397-08002B2CF9AE}" pid="6" name="Region">
    <vt:lpwstr>2;#National|60e160cc-5b62-440e-88bf-c8c5292327f4</vt:lpwstr>
  </property>
  <property fmtid="{D5CDD505-2E9C-101B-9397-08002B2CF9AE}" pid="7" name="Unit">
    <vt:lpwstr>3;#Marketing and Development|cb043f34-81be-43cd-aebf-735cc7c51d79</vt:lpwstr>
  </property>
  <property fmtid="{D5CDD505-2E9C-101B-9397-08002B2CF9AE}" pid="8" name="TaxKeyword">
    <vt:lpwstr>1598;#16:9|df0a0d5b-ae80-4841-b2fe-8ddcb8e3222c;#1022;#Presentation|59fc26f9-1c9d-40bc-8a58-d66d91dcc0d5</vt:lpwstr>
  </property>
  <property fmtid="{D5CDD505-2E9C-101B-9397-08002B2CF9AE}" pid="9" name="Topic">
    <vt:lpwstr/>
  </property>
  <property fmtid="{D5CDD505-2E9C-101B-9397-08002B2CF9AE}" pid="10" name="Team">
    <vt:lpwstr>224;#Administration|15579f7e-1289-4124-875f-fbfdd1ce1e19</vt:lpwstr>
  </property>
  <property fmtid="{D5CDD505-2E9C-101B-9397-08002B2CF9AE}" pid="11" name="Material_Type">
    <vt:lpwstr>9461;#Presentation|ffc0662b-c447-43a2-ae95-127f3d3caa95</vt:lpwstr>
  </property>
  <property fmtid="{D5CDD505-2E9C-101B-9397-08002B2CF9AE}" pid="12" name="Name of Project">
    <vt:lpwstr/>
  </property>
  <property fmtid="{D5CDD505-2E9C-101B-9397-08002B2CF9AE}" pid="13" name="Sub_Region">
    <vt:lpwstr/>
  </property>
  <property fmtid="{D5CDD505-2E9C-101B-9397-08002B2CF9AE}" pid="14" name="DocType">
    <vt:lpwstr>9993;#Editable Creative|b1913d45-d106-4ac8-acb5-467af8c20c9a</vt:lpwstr>
  </property>
  <property fmtid="{D5CDD505-2E9C-101B-9397-08002B2CF9AE}" pid="15" name="pc6e5944b92f4d77b3e9364a9085c4e3">
    <vt:lpwstr/>
  </property>
  <property fmtid="{D5CDD505-2E9C-101B-9397-08002B2CF9AE}" pid="16" name="DocumentSetDescription">
    <vt:lpwstr/>
  </property>
  <property fmtid="{D5CDD505-2E9C-101B-9397-08002B2CF9AE}" pid="17" name="Sub-Region">
    <vt:lpwstr/>
  </property>
  <property fmtid="{D5CDD505-2E9C-101B-9397-08002B2CF9AE}" pid="18" name="System">
    <vt:lpwstr/>
  </property>
  <property fmtid="{D5CDD505-2E9C-101B-9397-08002B2CF9AE}" pid="19" name="Development, Marketing, Communications Doc Type">
    <vt:lpwstr>1585;#Editable Creative|29fc3b9e-2d01-4eeb-9c55-b9ac82cf2c15</vt:lpwstr>
  </property>
</Properties>
</file>